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71" r:id="rId3"/>
    <p:sldId id="270" r:id="rId4"/>
    <p:sldId id="268" r:id="rId5"/>
  </p:sldIdLst>
  <p:sldSz cx="6858000" cy="9906000" type="A4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E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9014" autoAdjust="0"/>
  </p:normalViewPr>
  <p:slideViewPr>
    <p:cSldViewPr>
      <p:cViewPr varScale="1">
        <p:scale>
          <a:sx n="77" d="100"/>
          <a:sy n="77" d="100"/>
        </p:scale>
        <p:origin x="792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4851" tIns="47426" rIns="94851" bIns="4742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9199" y="0"/>
            <a:ext cx="4275402" cy="336788"/>
          </a:xfrm>
          <a:prstGeom prst="rect">
            <a:avLst/>
          </a:prstGeom>
        </p:spPr>
        <p:txBody>
          <a:bodyPr vert="horz" lIns="94851" tIns="47426" rIns="94851" bIns="47426" rtlCol="0"/>
          <a:lstStyle>
            <a:lvl1pPr algn="r">
              <a:defRPr sz="1300"/>
            </a:lvl1pPr>
          </a:lstStyle>
          <a:p>
            <a:fld id="{2CED5F34-D99A-4713-BE33-B23BE601F3E2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57650" y="504825"/>
            <a:ext cx="175101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6" rIns="94851" bIns="474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199489"/>
            <a:ext cx="7893050" cy="3031093"/>
          </a:xfrm>
          <a:prstGeom prst="rect">
            <a:avLst/>
          </a:prstGeom>
        </p:spPr>
        <p:txBody>
          <a:bodyPr vert="horz" lIns="94851" tIns="47426" rIns="94851" bIns="474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416"/>
            <a:ext cx="4275402" cy="336788"/>
          </a:xfrm>
          <a:prstGeom prst="rect">
            <a:avLst/>
          </a:prstGeom>
        </p:spPr>
        <p:txBody>
          <a:bodyPr vert="horz" lIns="94851" tIns="47426" rIns="94851" bIns="4742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9199" y="6397416"/>
            <a:ext cx="4275402" cy="336788"/>
          </a:xfrm>
          <a:prstGeom prst="rect">
            <a:avLst/>
          </a:prstGeom>
        </p:spPr>
        <p:txBody>
          <a:bodyPr vert="horz" lIns="94851" tIns="47426" rIns="94851" bIns="47426" rtlCol="0" anchor="b"/>
          <a:lstStyle>
            <a:lvl1pPr algn="r">
              <a:defRPr sz="1300"/>
            </a:lvl1pPr>
          </a:lstStyle>
          <a:p>
            <a:fld id="{3DAE09B4-B6E6-407E-94BC-7780F215E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944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57650" y="504825"/>
            <a:ext cx="1751013" cy="2527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E09B4-B6E6-407E-94BC-7780F215EE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634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57650" y="504825"/>
            <a:ext cx="1751013" cy="2527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E09B4-B6E6-407E-94BC-7780F215EE1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634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D7DFC-7738-8BCA-C2B7-9F2BCF7BD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9C3080B-970B-93B8-F999-5B812031A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57650" y="504825"/>
            <a:ext cx="1751013" cy="25273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5E975A8-2B98-C873-6785-79AFA1F37C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B45DE6-9795-00FC-7BEC-8E35670988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E09B4-B6E6-407E-94BC-7780F215EE1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836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57650" y="504825"/>
            <a:ext cx="1751013" cy="2527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E09B4-B6E6-407E-94BC-7780F215EE1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123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16DC-0D39-4669-A2D4-B2220304E5CA}" type="datetime1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0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DAB8-A1DC-45B1-8361-8DAE4B23A7F1}" type="datetime1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97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B626-1CEE-4B31-9FE1-ED4F9CAAE8DF}" type="datetime1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86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C349-54F2-4816-8C10-BF8ACDA0BEBA}" type="datetime1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22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520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A1F-C9B3-4E33-B079-0E0E0391F88B}" type="datetime1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31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B6B3-4184-4391-987C-5EDA54429D30}" type="datetime1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74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505F-F55D-4A6F-B987-C111ECFB06CE}" type="datetime1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4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7A999-E2DE-4426-89C7-C32255C285B4}" type="datetime1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74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1781-4010-4DF0-8DC4-54C29214DAE5}" type="datetime1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50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0C3C-6019-4927-BE90-6B28DE761ADC}" type="datetime1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0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7AF-F3E2-4140-A53A-6A0F0C128E69}" type="datetime1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56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FD011-3207-4C5E-B562-E520FCE0EB3C}" type="datetime1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19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633039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90" indent="-23739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44" indent="-197825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直線矢印コネクタ 54"/>
          <p:cNvCxnSpPr>
            <a:cxnSpLocks/>
          </p:cNvCxnSpPr>
          <p:nvPr/>
        </p:nvCxnSpPr>
        <p:spPr>
          <a:xfrm flipV="1">
            <a:off x="1988840" y="2328783"/>
            <a:ext cx="6086" cy="864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342900" y="392287"/>
            <a:ext cx="6172200" cy="412980"/>
          </a:xfrm>
          <a:prstGeom prst="rect">
            <a:avLst/>
          </a:prstGeom>
          <a:noFill/>
        </p:spPr>
        <p:txBody>
          <a:bodyPr wrap="square" lIns="71421" tIns="35710" rIns="71421" bIns="35710" rtlCol="0">
            <a:spAutoFit/>
          </a:bodyPr>
          <a:lstStyle/>
          <a:p>
            <a:pPr algn="ctr"/>
            <a:r>
              <a:rPr lang="ja-JP" altLang="en-US" sz="2215" b="1" dirty="0"/>
              <a:t>資料１：尿蛋白・尿潜血検査の流れ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4205945" y="2102255"/>
            <a:ext cx="1887342" cy="2196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四次指定医療機関</a:t>
            </a:r>
          </a:p>
        </p:txBody>
      </p:sp>
      <p:sp>
        <p:nvSpPr>
          <p:cNvPr id="141" name="山形 140"/>
          <p:cNvSpPr/>
          <p:nvPr/>
        </p:nvSpPr>
        <p:spPr>
          <a:xfrm>
            <a:off x="1844823" y="1609882"/>
            <a:ext cx="2459587" cy="387973"/>
          </a:xfrm>
          <a:prstGeom prst="chevron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三次検診</a:t>
            </a:r>
          </a:p>
        </p:txBody>
      </p:sp>
      <p:sp>
        <p:nvSpPr>
          <p:cNvPr id="142" name="山形 141"/>
          <p:cNvSpPr/>
          <p:nvPr/>
        </p:nvSpPr>
        <p:spPr>
          <a:xfrm>
            <a:off x="4243243" y="1609882"/>
            <a:ext cx="2056346" cy="387973"/>
          </a:xfrm>
          <a:prstGeom prst="chevron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四次精密</a:t>
            </a:r>
          </a:p>
        </p:txBody>
      </p:sp>
      <p:sp>
        <p:nvSpPr>
          <p:cNvPr id="139" name="ホームベース 138"/>
          <p:cNvSpPr/>
          <p:nvPr/>
        </p:nvSpPr>
        <p:spPr>
          <a:xfrm>
            <a:off x="548680" y="1606001"/>
            <a:ext cx="579716" cy="391853"/>
          </a:xfrm>
          <a:prstGeom prst="homePlat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一次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sp>
        <p:nvSpPr>
          <p:cNvPr id="140" name="山形 139"/>
          <p:cNvSpPr/>
          <p:nvPr/>
        </p:nvSpPr>
        <p:spPr>
          <a:xfrm>
            <a:off x="1064135" y="1609882"/>
            <a:ext cx="836951" cy="387973"/>
          </a:xfrm>
          <a:prstGeom prst="chevron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二次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cxnSp>
        <p:nvCxnSpPr>
          <p:cNvPr id="199" name="直線矢印コネクタ 198"/>
          <p:cNvCxnSpPr/>
          <p:nvPr/>
        </p:nvCxnSpPr>
        <p:spPr>
          <a:xfrm>
            <a:off x="4450146" y="8277544"/>
            <a:ext cx="0" cy="214518"/>
          </a:xfrm>
          <a:prstGeom prst="straightConnector1">
            <a:avLst/>
          </a:prstGeom>
          <a:ln w="28575">
            <a:prstDash val="sysDot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3" name="正方形/長方形 202"/>
          <p:cNvSpPr/>
          <p:nvPr/>
        </p:nvSpPr>
        <p:spPr>
          <a:xfrm>
            <a:off x="4644109" y="8265368"/>
            <a:ext cx="142663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受診後の受診票の流れ</a:t>
            </a:r>
          </a:p>
        </p:txBody>
      </p:sp>
      <p:cxnSp>
        <p:nvCxnSpPr>
          <p:cNvPr id="204" name="直線矢印コネクタ 203"/>
          <p:cNvCxnSpPr>
            <a:cxnSpLocks/>
          </p:cNvCxnSpPr>
          <p:nvPr/>
        </p:nvCxnSpPr>
        <p:spPr>
          <a:xfrm flipV="1">
            <a:off x="4450146" y="7898323"/>
            <a:ext cx="0" cy="24812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7" name="正方形/長方形 206"/>
          <p:cNvSpPr/>
          <p:nvPr/>
        </p:nvSpPr>
        <p:spPr>
          <a:xfrm>
            <a:off x="4644109" y="7959660"/>
            <a:ext cx="1130084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受診を勧める流れ</a:t>
            </a:r>
          </a:p>
        </p:txBody>
      </p:sp>
      <p:sp>
        <p:nvSpPr>
          <p:cNvPr id="208" name="角丸四角形 207"/>
          <p:cNvSpPr/>
          <p:nvPr/>
        </p:nvSpPr>
        <p:spPr>
          <a:xfrm>
            <a:off x="4221088" y="7833320"/>
            <a:ext cx="1860241" cy="1045752"/>
          </a:xfrm>
          <a:prstGeom prst="roundRect">
            <a:avLst>
              <a:gd name="adj" fmla="val 6038"/>
            </a:avLst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endParaRPr lang="ja-JP" altLang="en-US" sz="1108"/>
          </a:p>
        </p:txBody>
      </p:sp>
      <p:sp>
        <p:nvSpPr>
          <p:cNvPr id="52" name="角丸四角形 51"/>
          <p:cNvSpPr/>
          <p:nvPr/>
        </p:nvSpPr>
        <p:spPr>
          <a:xfrm>
            <a:off x="342901" y="3345083"/>
            <a:ext cx="1357070" cy="60380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書式</a:t>
            </a:r>
            <a:r>
              <a:rPr lang="en-US" altLang="ja-JP" sz="700" dirty="0">
                <a:solidFill>
                  <a:schemeClr val="tx1"/>
                </a:solidFill>
              </a:rPr>
              <a:t>2-1,2-2,</a:t>
            </a:r>
          </a:p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1,</a:t>
            </a:r>
          </a:p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採尿容器２つ</a:t>
            </a:r>
            <a:r>
              <a:rPr lang="en-US" altLang="ja-JP" sz="700" dirty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学校検尿協力医療機関名簿</a:t>
            </a:r>
            <a:endParaRPr lang="en-US" altLang="ja-JP" sz="700" dirty="0">
              <a:solidFill>
                <a:schemeClr val="tx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358EA22-5364-452E-9A4B-2F39CA21FA0B}"/>
              </a:ext>
            </a:extLst>
          </p:cNvPr>
          <p:cNvSpPr/>
          <p:nvPr/>
        </p:nvSpPr>
        <p:spPr>
          <a:xfrm>
            <a:off x="732835" y="2987906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1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703305" y="5601072"/>
            <a:ext cx="1110281" cy="305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692" dirty="0"/>
              <a:t>情報共有</a:t>
            </a:r>
          </a:p>
          <a:p>
            <a:pPr algn="r"/>
            <a:r>
              <a:rPr lang="ja-JP" altLang="en-US" sz="692" dirty="0"/>
              <a:t>（委員会による審議なし）</a:t>
            </a:r>
            <a:endParaRPr lang="en-US" altLang="ja-JP" sz="692" dirty="0"/>
          </a:p>
        </p:txBody>
      </p:sp>
      <p:sp>
        <p:nvSpPr>
          <p:cNvPr id="84" name="角丸四角形 166">
            <a:extLst>
              <a:ext uri="{FF2B5EF4-FFF2-40B4-BE49-F238E27FC236}">
                <a16:creationId xmlns:a16="http://schemas.microsoft.com/office/drawing/2014/main" id="{31D24D0D-4328-489B-B23D-0CAE8331C706}"/>
              </a:ext>
            </a:extLst>
          </p:cNvPr>
          <p:cNvSpPr/>
          <p:nvPr/>
        </p:nvSpPr>
        <p:spPr>
          <a:xfrm>
            <a:off x="542406" y="2100219"/>
            <a:ext cx="116832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cxnSp>
        <p:nvCxnSpPr>
          <p:cNvPr id="8" name="コネクタ: カギ線 7">
            <a:extLst>
              <a:ext uri="{FF2B5EF4-FFF2-40B4-BE49-F238E27FC236}">
                <a16:creationId xmlns:a16="http://schemas.microsoft.com/office/drawing/2014/main" id="{729E19AD-2DC5-466C-B485-98C0B355A165}"/>
              </a:ext>
            </a:extLst>
          </p:cNvPr>
          <p:cNvCxnSpPr>
            <a:stCxn id="84" idx="2"/>
            <a:endCxn id="27" idx="1"/>
          </p:cNvCxnSpPr>
          <p:nvPr/>
        </p:nvCxnSpPr>
        <p:spPr>
          <a:xfrm rot="16200000" flipH="1">
            <a:off x="998365" y="2439180"/>
            <a:ext cx="949990" cy="693581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5E7DABDB-21CA-4EA2-B596-95F870316FCF}"/>
              </a:ext>
            </a:extLst>
          </p:cNvPr>
          <p:cNvSpPr/>
          <p:nvPr/>
        </p:nvSpPr>
        <p:spPr>
          <a:xfrm>
            <a:off x="1650412" y="2360712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2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645946B8-BABA-498C-8083-CF7E14BF2C61}"/>
              </a:ext>
            </a:extLst>
          </p:cNvPr>
          <p:cNvSpPr/>
          <p:nvPr/>
        </p:nvSpPr>
        <p:spPr>
          <a:xfrm>
            <a:off x="2162119" y="5696291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3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BD5E6C1C-915F-4CD7-B002-E403B03B9F45}"/>
              </a:ext>
            </a:extLst>
          </p:cNvPr>
          <p:cNvSpPr/>
          <p:nvPr/>
        </p:nvSpPr>
        <p:spPr>
          <a:xfrm>
            <a:off x="930231" y="7865842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1</a:t>
            </a: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7E281072-D738-4F97-BCB6-92CBE24007D7}"/>
              </a:ext>
            </a:extLst>
          </p:cNvPr>
          <p:cNvSpPr/>
          <p:nvPr/>
        </p:nvSpPr>
        <p:spPr>
          <a:xfrm>
            <a:off x="930231" y="8173746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2</a:t>
            </a: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27B92A9F-92A5-4879-B99C-55956A174A5C}"/>
              </a:ext>
            </a:extLst>
          </p:cNvPr>
          <p:cNvSpPr/>
          <p:nvPr/>
        </p:nvSpPr>
        <p:spPr>
          <a:xfrm>
            <a:off x="930231" y="8490640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3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FE383B4-39F9-4C93-84BE-8F4480BEF18F}"/>
              </a:ext>
            </a:extLst>
          </p:cNvPr>
          <p:cNvSpPr txBox="1"/>
          <p:nvPr/>
        </p:nvSpPr>
        <p:spPr>
          <a:xfrm>
            <a:off x="1216856" y="7861995"/>
            <a:ext cx="186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三</a:t>
            </a:r>
            <a:r>
              <a:rPr kumimoji="1" lang="ja-JP" altLang="en-US" sz="1050" dirty="0"/>
              <a:t>次検診対象者への案内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4F5CA2DD-7E89-4265-96CF-930AE171A678}"/>
              </a:ext>
            </a:extLst>
          </p:cNvPr>
          <p:cNvSpPr txBox="1"/>
          <p:nvPr/>
        </p:nvSpPr>
        <p:spPr>
          <a:xfrm>
            <a:off x="1216856" y="8169899"/>
            <a:ext cx="186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三</a:t>
            </a:r>
            <a:r>
              <a:rPr kumimoji="1" lang="ja-JP" altLang="en-US" sz="1050" dirty="0"/>
              <a:t>次検診への受診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8C377F22-C637-44E8-A939-2946C5DD9083}"/>
              </a:ext>
            </a:extLst>
          </p:cNvPr>
          <p:cNvSpPr txBox="1"/>
          <p:nvPr/>
        </p:nvSpPr>
        <p:spPr>
          <a:xfrm>
            <a:off x="1216856" y="8486793"/>
            <a:ext cx="2232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学校検尿委員会による審議</a:t>
            </a: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0826BE69-54B4-4022-BE5D-096406A35992}"/>
              </a:ext>
            </a:extLst>
          </p:cNvPr>
          <p:cNvSpPr/>
          <p:nvPr/>
        </p:nvSpPr>
        <p:spPr>
          <a:xfrm>
            <a:off x="4644109" y="8600522"/>
            <a:ext cx="117015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結果報告書の流れ</a:t>
            </a:r>
          </a:p>
        </p:txBody>
      </p:sp>
      <p:cxnSp>
        <p:nvCxnSpPr>
          <p:cNvPr id="105" name="直線矢印コネクタ 104">
            <a:extLst>
              <a:ext uri="{FF2B5EF4-FFF2-40B4-BE49-F238E27FC236}">
                <a16:creationId xmlns:a16="http://schemas.microsoft.com/office/drawing/2014/main" id="{DDC56E46-3488-4435-A623-AFF8CC716BB0}"/>
              </a:ext>
            </a:extLst>
          </p:cNvPr>
          <p:cNvCxnSpPr>
            <a:cxnSpLocks/>
          </p:cNvCxnSpPr>
          <p:nvPr/>
        </p:nvCxnSpPr>
        <p:spPr>
          <a:xfrm flipV="1">
            <a:off x="4450146" y="8593312"/>
            <a:ext cx="0" cy="248120"/>
          </a:xfrm>
          <a:prstGeom prst="straightConnector1">
            <a:avLst/>
          </a:prstGeom>
          <a:ln w="28575"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B6A3BBCC-C0BA-47AD-9E6F-78E2DD4B9651}"/>
              </a:ext>
            </a:extLst>
          </p:cNvPr>
          <p:cNvCxnSpPr>
            <a:cxnSpLocks/>
          </p:cNvCxnSpPr>
          <p:nvPr/>
        </p:nvCxnSpPr>
        <p:spPr>
          <a:xfrm flipH="1">
            <a:off x="2562071" y="2318759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1" name="直線矢印コネクタ 110">
            <a:extLst>
              <a:ext uri="{FF2B5EF4-FFF2-40B4-BE49-F238E27FC236}">
                <a16:creationId xmlns:a16="http://schemas.microsoft.com/office/drawing/2014/main" id="{102AAF87-F323-4D11-B5E7-B20C726C70B0}"/>
              </a:ext>
            </a:extLst>
          </p:cNvPr>
          <p:cNvCxnSpPr>
            <a:cxnSpLocks/>
          </p:cNvCxnSpPr>
          <p:nvPr/>
        </p:nvCxnSpPr>
        <p:spPr>
          <a:xfrm flipH="1">
            <a:off x="2562071" y="3368824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2" name="直線矢印コネクタ 111">
            <a:extLst>
              <a:ext uri="{FF2B5EF4-FFF2-40B4-BE49-F238E27FC236}">
                <a16:creationId xmlns:a16="http://schemas.microsoft.com/office/drawing/2014/main" id="{44F9F2E5-2551-4A8A-8926-37533C221948}"/>
              </a:ext>
            </a:extLst>
          </p:cNvPr>
          <p:cNvCxnSpPr>
            <a:cxnSpLocks/>
          </p:cNvCxnSpPr>
          <p:nvPr/>
        </p:nvCxnSpPr>
        <p:spPr>
          <a:xfrm>
            <a:off x="2562072" y="4406991"/>
            <a:ext cx="0" cy="1719385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6EFD3BA1-A9A8-4335-AB54-79B249F13FED}"/>
              </a:ext>
            </a:extLst>
          </p:cNvPr>
          <p:cNvCxnSpPr>
            <a:cxnSpLocks/>
          </p:cNvCxnSpPr>
          <p:nvPr/>
        </p:nvCxnSpPr>
        <p:spPr>
          <a:xfrm flipH="1">
            <a:off x="5739560" y="2335252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直線矢印コネクタ 115">
            <a:extLst>
              <a:ext uri="{FF2B5EF4-FFF2-40B4-BE49-F238E27FC236}">
                <a16:creationId xmlns:a16="http://schemas.microsoft.com/office/drawing/2014/main" id="{967BF0E7-FE84-42C5-BD2B-89921A7F6EB8}"/>
              </a:ext>
            </a:extLst>
          </p:cNvPr>
          <p:cNvCxnSpPr>
            <a:cxnSpLocks/>
          </p:cNvCxnSpPr>
          <p:nvPr/>
        </p:nvCxnSpPr>
        <p:spPr>
          <a:xfrm flipH="1">
            <a:off x="5739560" y="3385317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直線矢印コネクタ 118">
            <a:extLst>
              <a:ext uri="{FF2B5EF4-FFF2-40B4-BE49-F238E27FC236}">
                <a16:creationId xmlns:a16="http://schemas.microsoft.com/office/drawing/2014/main" id="{497D0CC6-2A57-408D-8147-034AB4CCA88A}"/>
              </a:ext>
            </a:extLst>
          </p:cNvPr>
          <p:cNvCxnSpPr>
            <a:cxnSpLocks/>
          </p:cNvCxnSpPr>
          <p:nvPr/>
        </p:nvCxnSpPr>
        <p:spPr>
          <a:xfrm>
            <a:off x="5736861" y="4420785"/>
            <a:ext cx="30573" cy="1677196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角丸四角形 51">
            <a:extLst>
              <a:ext uri="{FF2B5EF4-FFF2-40B4-BE49-F238E27FC236}">
                <a16:creationId xmlns:a16="http://schemas.microsoft.com/office/drawing/2014/main" id="{3EFECB64-CF63-473C-9B7F-A578AE3852F8}"/>
              </a:ext>
            </a:extLst>
          </p:cNvPr>
          <p:cNvSpPr/>
          <p:nvPr/>
        </p:nvSpPr>
        <p:spPr>
          <a:xfrm>
            <a:off x="5480343" y="2657546"/>
            <a:ext cx="525297" cy="15248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3924156" y="3796535"/>
            <a:ext cx="6331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800" dirty="0"/>
              <a:t>四次精密</a:t>
            </a:r>
            <a:endParaRPr lang="en-US" altLang="ja-JP" sz="800" dirty="0"/>
          </a:p>
          <a:p>
            <a:pPr algn="ctr"/>
            <a:r>
              <a:rPr lang="ja-JP" altLang="en-US" sz="800" dirty="0"/>
              <a:t>対象者</a:t>
            </a:r>
            <a:endParaRPr lang="en-US" altLang="ja-JP" sz="800" dirty="0"/>
          </a:p>
        </p:txBody>
      </p:sp>
      <p:cxnSp>
        <p:nvCxnSpPr>
          <p:cNvPr id="129" name="直線矢印コネクタ 128">
            <a:extLst>
              <a:ext uri="{FF2B5EF4-FFF2-40B4-BE49-F238E27FC236}">
                <a16:creationId xmlns:a16="http://schemas.microsoft.com/office/drawing/2014/main" id="{B0CDB8E3-3A11-45B8-BC56-AD2E26E0F08D}"/>
              </a:ext>
            </a:extLst>
          </p:cNvPr>
          <p:cNvCxnSpPr>
            <a:cxnSpLocks/>
          </p:cNvCxnSpPr>
          <p:nvPr/>
        </p:nvCxnSpPr>
        <p:spPr>
          <a:xfrm flipV="1">
            <a:off x="3068960" y="3378759"/>
            <a:ext cx="0" cy="814169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3" name="直線矢印コネクタ 132">
            <a:extLst>
              <a:ext uri="{FF2B5EF4-FFF2-40B4-BE49-F238E27FC236}">
                <a16:creationId xmlns:a16="http://schemas.microsoft.com/office/drawing/2014/main" id="{A642434C-15A6-4E99-BF37-D348BE062166}"/>
              </a:ext>
            </a:extLst>
          </p:cNvPr>
          <p:cNvCxnSpPr>
            <a:cxnSpLocks/>
          </p:cNvCxnSpPr>
          <p:nvPr/>
        </p:nvCxnSpPr>
        <p:spPr>
          <a:xfrm flipV="1">
            <a:off x="3550992" y="2344027"/>
            <a:ext cx="0" cy="1848901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3" name="直線矢印コネクタ 142">
            <a:extLst>
              <a:ext uri="{FF2B5EF4-FFF2-40B4-BE49-F238E27FC236}">
                <a16:creationId xmlns:a16="http://schemas.microsoft.com/office/drawing/2014/main" id="{45B74ED2-7186-4CE7-AC8B-2B518F34F088}"/>
              </a:ext>
            </a:extLst>
          </p:cNvPr>
          <p:cNvCxnSpPr/>
          <p:nvPr/>
        </p:nvCxnSpPr>
        <p:spPr>
          <a:xfrm flipV="1">
            <a:off x="4826312" y="3385317"/>
            <a:ext cx="0" cy="8483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4" name="直線矢印コネクタ 143">
            <a:extLst>
              <a:ext uri="{FF2B5EF4-FFF2-40B4-BE49-F238E27FC236}">
                <a16:creationId xmlns:a16="http://schemas.microsoft.com/office/drawing/2014/main" id="{F4D7210E-A134-43C5-BE4E-A0E28CBA3A90}"/>
              </a:ext>
            </a:extLst>
          </p:cNvPr>
          <p:cNvCxnSpPr/>
          <p:nvPr/>
        </p:nvCxnSpPr>
        <p:spPr>
          <a:xfrm flipV="1">
            <a:off x="4798679" y="2306381"/>
            <a:ext cx="0" cy="8483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角丸四角形 52"/>
          <p:cNvSpPr/>
          <p:nvPr/>
        </p:nvSpPr>
        <p:spPr>
          <a:xfrm>
            <a:off x="4472389" y="3909878"/>
            <a:ext cx="689720" cy="16962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書式 </a:t>
            </a:r>
            <a:r>
              <a:rPr lang="en-US" altLang="ja-JP" sz="727" dirty="0">
                <a:solidFill>
                  <a:schemeClr val="tx1"/>
                </a:solidFill>
              </a:rPr>
              <a:t>3-3,</a:t>
            </a:r>
            <a:r>
              <a:rPr lang="ja-JP" altLang="en-US" sz="727" dirty="0">
                <a:solidFill>
                  <a:schemeClr val="tx1"/>
                </a:solidFill>
              </a:rPr>
              <a:t> </a:t>
            </a:r>
            <a:r>
              <a:rPr lang="en-US" altLang="ja-JP" sz="727" dirty="0">
                <a:solidFill>
                  <a:schemeClr val="tx1"/>
                </a:solidFill>
              </a:rPr>
              <a:t>3-4</a:t>
            </a:r>
          </a:p>
        </p:txBody>
      </p:sp>
      <p:cxnSp>
        <p:nvCxnSpPr>
          <p:cNvPr id="145" name="直線矢印コネクタ 144">
            <a:extLst>
              <a:ext uri="{FF2B5EF4-FFF2-40B4-BE49-F238E27FC236}">
                <a16:creationId xmlns:a16="http://schemas.microsoft.com/office/drawing/2014/main" id="{1675721E-10AB-44D0-B487-6EDD4B2A9D94}"/>
              </a:ext>
            </a:extLst>
          </p:cNvPr>
          <p:cNvCxnSpPr>
            <a:cxnSpLocks/>
          </p:cNvCxnSpPr>
          <p:nvPr/>
        </p:nvCxnSpPr>
        <p:spPr>
          <a:xfrm flipV="1">
            <a:off x="3068960" y="4416897"/>
            <a:ext cx="0" cy="1667765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0" name="角丸四角形 51">
            <a:extLst>
              <a:ext uri="{FF2B5EF4-FFF2-40B4-BE49-F238E27FC236}">
                <a16:creationId xmlns:a16="http://schemas.microsoft.com/office/drawing/2014/main" id="{463E4BB9-4456-4ABD-B75F-33B5C0A20B00}"/>
              </a:ext>
            </a:extLst>
          </p:cNvPr>
          <p:cNvSpPr/>
          <p:nvPr/>
        </p:nvSpPr>
        <p:spPr>
          <a:xfrm>
            <a:off x="2298734" y="2523669"/>
            <a:ext cx="526675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1820151" y="3155587"/>
            <a:ext cx="139584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生徒・保護者</a:t>
            </a:r>
          </a:p>
        </p:txBody>
      </p:sp>
      <p:sp>
        <p:nvSpPr>
          <p:cNvPr id="31" name="角丸四角形 30"/>
          <p:cNvSpPr/>
          <p:nvPr/>
        </p:nvSpPr>
        <p:spPr>
          <a:xfrm>
            <a:off x="1820152" y="4206140"/>
            <a:ext cx="3206980" cy="231692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1820164" y="6111332"/>
            <a:ext cx="4273123" cy="26161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鳥取県中部医師会学校検尿委員会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1820151" y="2103650"/>
            <a:ext cx="2279399" cy="21075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三次指定医療機関</a:t>
            </a:r>
          </a:p>
        </p:txBody>
      </p:sp>
      <p:sp>
        <p:nvSpPr>
          <p:cNvPr id="91" name="角丸四角形 35">
            <a:extLst>
              <a:ext uri="{FF2B5EF4-FFF2-40B4-BE49-F238E27FC236}">
                <a16:creationId xmlns:a16="http://schemas.microsoft.com/office/drawing/2014/main" id="{CDED5A20-0CB2-4AE6-A4C4-FAC477341F93}"/>
              </a:ext>
            </a:extLst>
          </p:cNvPr>
          <p:cNvSpPr/>
          <p:nvPr/>
        </p:nvSpPr>
        <p:spPr>
          <a:xfrm>
            <a:off x="3280912" y="2774868"/>
            <a:ext cx="540160" cy="14128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4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57" name="正方形/長方形 156">
            <a:extLst>
              <a:ext uri="{FF2B5EF4-FFF2-40B4-BE49-F238E27FC236}">
                <a16:creationId xmlns:a16="http://schemas.microsoft.com/office/drawing/2014/main" id="{FBD87172-B273-4177-A7BA-9CBEE65C1B4F}"/>
              </a:ext>
            </a:extLst>
          </p:cNvPr>
          <p:cNvSpPr/>
          <p:nvPr/>
        </p:nvSpPr>
        <p:spPr>
          <a:xfrm>
            <a:off x="4140106" y="3487294"/>
            <a:ext cx="266420" cy="28405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4</a:t>
            </a: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D8BDC8CB-EF5C-4973-88DD-30DD3D0EE3A8}"/>
              </a:ext>
            </a:extLst>
          </p:cNvPr>
          <p:cNvSpPr/>
          <p:nvPr/>
        </p:nvSpPr>
        <p:spPr>
          <a:xfrm>
            <a:off x="930231" y="8821818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4</a:t>
            </a:r>
          </a:p>
        </p:txBody>
      </p: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D03EE33D-81F6-4825-95AC-86B23E33E3D0}"/>
              </a:ext>
            </a:extLst>
          </p:cNvPr>
          <p:cNvSpPr txBox="1"/>
          <p:nvPr/>
        </p:nvSpPr>
        <p:spPr>
          <a:xfrm>
            <a:off x="1216856" y="8817971"/>
            <a:ext cx="186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四次精密</a:t>
            </a:r>
            <a:r>
              <a:rPr kumimoji="1" lang="ja-JP" altLang="en-US" sz="1050" dirty="0"/>
              <a:t>対象者への案内</a:t>
            </a:r>
          </a:p>
        </p:txBody>
      </p:sp>
      <p:sp>
        <p:nvSpPr>
          <p:cNvPr id="160" name="角丸四角形 36">
            <a:extLst>
              <a:ext uri="{FF2B5EF4-FFF2-40B4-BE49-F238E27FC236}">
                <a16:creationId xmlns:a16="http://schemas.microsoft.com/office/drawing/2014/main" id="{97704E60-D805-4AAC-95A5-1D806FE42A88}"/>
              </a:ext>
            </a:extLst>
          </p:cNvPr>
          <p:cNvSpPr/>
          <p:nvPr/>
        </p:nvSpPr>
        <p:spPr>
          <a:xfrm>
            <a:off x="-1348223" y="7295874"/>
            <a:ext cx="640245" cy="13243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3,4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61" name="角丸四角形 51">
            <a:extLst>
              <a:ext uri="{FF2B5EF4-FFF2-40B4-BE49-F238E27FC236}">
                <a16:creationId xmlns:a16="http://schemas.microsoft.com/office/drawing/2014/main" id="{2A6EF4A2-27DA-4BD1-AEF8-9175C676D4AC}"/>
              </a:ext>
            </a:extLst>
          </p:cNvPr>
          <p:cNvSpPr/>
          <p:nvPr/>
        </p:nvSpPr>
        <p:spPr>
          <a:xfrm>
            <a:off x="-1323528" y="7160918"/>
            <a:ext cx="644521" cy="13274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6" name="角丸四角形 165"/>
          <p:cNvSpPr/>
          <p:nvPr/>
        </p:nvSpPr>
        <p:spPr>
          <a:xfrm>
            <a:off x="4647587" y="3155587"/>
            <a:ext cx="1445700" cy="21075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生徒・保護者</a:t>
            </a:r>
          </a:p>
        </p:txBody>
      </p:sp>
      <p:sp>
        <p:nvSpPr>
          <p:cNvPr id="167" name="角丸四角形 166"/>
          <p:cNvSpPr/>
          <p:nvPr/>
        </p:nvSpPr>
        <p:spPr>
          <a:xfrm>
            <a:off x="5166409" y="4205932"/>
            <a:ext cx="926878" cy="24439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1C1B7D-99E7-462A-8EF5-96DF77D9B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</p:spPr>
        <p:txBody>
          <a:bodyPr/>
          <a:lstStyle/>
          <a:p>
            <a:r>
              <a:rPr lang="en-US" altLang="ja-JP" sz="1100" dirty="0">
                <a:latin typeface="Century" panose="02040604050505020304" pitchFamily="18" charset="0"/>
              </a:rPr>
              <a:t>26</a:t>
            </a:r>
            <a:endParaRPr kumimoji="1" lang="ja-JP" altLang="en-US" sz="1100" dirty="0">
              <a:latin typeface="Century" panose="02040604050505020304" pitchFamily="18" charset="0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542406" y="4834521"/>
            <a:ext cx="1205571" cy="1126591"/>
          </a:xfrm>
          <a:prstGeom prst="rect">
            <a:avLst/>
          </a:prstGeom>
          <a:solidFill>
            <a:srgbClr val="E6E0EC">
              <a:alpha val="30196"/>
            </a:srgbClr>
          </a:solidFill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陽性基準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ctr"/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尿蛋白（＋）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尿潜血（＋）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角丸四角形 35">
            <a:extLst>
              <a:ext uri="{FF2B5EF4-FFF2-40B4-BE49-F238E27FC236}">
                <a16:creationId xmlns:a16="http://schemas.microsoft.com/office/drawing/2014/main" id="{DCE7BC3A-850B-6032-991D-5EF6A90D77C4}"/>
              </a:ext>
            </a:extLst>
          </p:cNvPr>
          <p:cNvSpPr/>
          <p:nvPr/>
        </p:nvSpPr>
        <p:spPr>
          <a:xfrm>
            <a:off x="2796333" y="5313040"/>
            <a:ext cx="540160" cy="14128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2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3" name="角丸四角形 35">
            <a:extLst>
              <a:ext uri="{FF2B5EF4-FFF2-40B4-BE49-F238E27FC236}">
                <a16:creationId xmlns:a16="http://schemas.microsoft.com/office/drawing/2014/main" id="{3F27AD43-7AD7-1222-A485-28711A88D769}"/>
              </a:ext>
            </a:extLst>
          </p:cNvPr>
          <p:cNvSpPr/>
          <p:nvPr/>
        </p:nvSpPr>
        <p:spPr>
          <a:xfrm>
            <a:off x="2806628" y="3855475"/>
            <a:ext cx="540160" cy="14128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3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4" name="角丸四角形 35">
            <a:extLst>
              <a:ext uri="{FF2B5EF4-FFF2-40B4-BE49-F238E27FC236}">
                <a16:creationId xmlns:a16="http://schemas.microsoft.com/office/drawing/2014/main" id="{0912976C-C59C-ABD5-F15C-1808243B89DE}"/>
              </a:ext>
            </a:extLst>
          </p:cNvPr>
          <p:cNvSpPr/>
          <p:nvPr/>
        </p:nvSpPr>
        <p:spPr>
          <a:xfrm>
            <a:off x="2285249" y="3552185"/>
            <a:ext cx="540160" cy="14128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5" name="角丸四角形 35">
            <a:extLst>
              <a:ext uri="{FF2B5EF4-FFF2-40B4-BE49-F238E27FC236}">
                <a16:creationId xmlns:a16="http://schemas.microsoft.com/office/drawing/2014/main" id="{174BC793-0C95-9AA6-E87A-07DEB9B5D459}"/>
              </a:ext>
            </a:extLst>
          </p:cNvPr>
          <p:cNvSpPr/>
          <p:nvPr/>
        </p:nvSpPr>
        <p:spPr>
          <a:xfrm>
            <a:off x="2276640" y="4664968"/>
            <a:ext cx="540160" cy="14128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6" name="角丸四角形 35">
            <a:extLst>
              <a:ext uri="{FF2B5EF4-FFF2-40B4-BE49-F238E27FC236}">
                <a16:creationId xmlns:a16="http://schemas.microsoft.com/office/drawing/2014/main" id="{C2BA85C4-8EE0-879E-25CF-B61ADC6B83BD}"/>
              </a:ext>
            </a:extLst>
          </p:cNvPr>
          <p:cNvSpPr/>
          <p:nvPr/>
        </p:nvSpPr>
        <p:spPr>
          <a:xfrm>
            <a:off x="2276872" y="4808984"/>
            <a:ext cx="540160" cy="14128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32" name="角丸四角形 52">
            <a:extLst>
              <a:ext uri="{FF2B5EF4-FFF2-40B4-BE49-F238E27FC236}">
                <a16:creationId xmlns:a16="http://schemas.microsoft.com/office/drawing/2014/main" id="{60081A17-7945-5F80-0EFD-2F033B7656A3}"/>
              </a:ext>
            </a:extLst>
          </p:cNvPr>
          <p:cNvSpPr/>
          <p:nvPr/>
        </p:nvSpPr>
        <p:spPr>
          <a:xfrm>
            <a:off x="4472389" y="3728864"/>
            <a:ext cx="689720" cy="16962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</a:t>
            </a:r>
            <a:r>
              <a:rPr lang="en-US" altLang="ja-JP" sz="727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5" name="角丸四角形 51">
            <a:extLst>
              <a:ext uri="{FF2B5EF4-FFF2-40B4-BE49-F238E27FC236}">
                <a16:creationId xmlns:a16="http://schemas.microsoft.com/office/drawing/2014/main" id="{5DEAB6BF-2890-4C94-C511-5F849C276652}"/>
              </a:ext>
            </a:extLst>
          </p:cNvPr>
          <p:cNvSpPr/>
          <p:nvPr/>
        </p:nvSpPr>
        <p:spPr>
          <a:xfrm>
            <a:off x="4567602" y="2648744"/>
            <a:ext cx="525297" cy="15248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9" name="角丸四角形 51">
            <a:extLst>
              <a:ext uri="{FF2B5EF4-FFF2-40B4-BE49-F238E27FC236}">
                <a16:creationId xmlns:a16="http://schemas.microsoft.com/office/drawing/2014/main" id="{81DC6A29-5833-3783-87F3-205170BAAC4B}"/>
              </a:ext>
            </a:extLst>
          </p:cNvPr>
          <p:cNvSpPr/>
          <p:nvPr/>
        </p:nvSpPr>
        <p:spPr>
          <a:xfrm>
            <a:off x="5480343" y="3540097"/>
            <a:ext cx="525297" cy="15248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0" name="角丸四角形 51">
            <a:extLst>
              <a:ext uri="{FF2B5EF4-FFF2-40B4-BE49-F238E27FC236}">
                <a16:creationId xmlns:a16="http://schemas.microsoft.com/office/drawing/2014/main" id="{A9757E63-C3CE-2117-73C7-A0007CE6757A}"/>
              </a:ext>
            </a:extLst>
          </p:cNvPr>
          <p:cNvSpPr/>
          <p:nvPr/>
        </p:nvSpPr>
        <p:spPr>
          <a:xfrm>
            <a:off x="5489498" y="4823997"/>
            <a:ext cx="525297" cy="15248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CC104B0-C3F3-029F-7139-DED1E0122E9A}"/>
              </a:ext>
            </a:extLst>
          </p:cNvPr>
          <p:cNvGrpSpPr/>
          <p:nvPr/>
        </p:nvGrpSpPr>
        <p:grpSpPr>
          <a:xfrm>
            <a:off x="1720265" y="2753157"/>
            <a:ext cx="526676" cy="259134"/>
            <a:chOff x="1720265" y="2393117"/>
            <a:chExt cx="526676" cy="259134"/>
          </a:xfrm>
        </p:grpSpPr>
        <p:sp>
          <p:nvSpPr>
            <p:cNvPr id="42" name="角丸四角形 51">
              <a:extLst>
                <a:ext uri="{FF2B5EF4-FFF2-40B4-BE49-F238E27FC236}">
                  <a16:creationId xmlns:a16="http://schemas.microsoft.com/office/drawing/2014/main" id="{0792709D-7D31-836C-8231-12E66990BF75}"/>
                </a:ext>
              </a:extLst>
            </p:cNvPr>
            <p:cNvSpPr/>
            <p:nvPr/>
          </p:nvSpPr>
          <p:spPr>
            <a:xfrm>
              <a:off x="1720266" y="2523030"/>
              <a:ext cx="526675" cy="12922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700" dirty="0">
                  <a:solidFill>
                    <a:schemeClr val="tx1"/>
                  </a:solidFill>
                </a:rPr>
                <a:t>書式</a:t>
              </a:r>
              <a:r>
                <a:rPr lang="en-US" altLang="ja-JP" sz="700" dirty="0">
                  <a:solidFill>
                    <a:schemeClr val="tx1"/>
                  </a:solidFill>
                </a:rPr>
                <a:t>2-2</a:t>
              </a:r>
            </a:p>
          </p:txBody>
        </p:sp>
        <p:sp>
          <p:nvSpPr>
            <p:cNvPr id="43" name="角丸四角形 51">
              <a:extLst>
                <a:ext uri="{FF2B5EF4-FFF2-40B4-BE49-F238E27FC236}">
                  <a16:creationId xmlns:a16="http://schemas.microsoft.com/office/drawing/2014/main" id="{8A0864CD-9108-D2D5-25B6-B5B968EF44EA}"/>
                </a:ext>
              </a:extLst>
            </p:cNvPr>
            <p:cNvSpPr/>
            <p:nvPr/>
          </p:nvSpPr>
          <p:spPr>
            <a:xfrm>
              <a:off x="1720265" y="2393117"/>
              <a:ext cx="526675" cy="12922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700" dirty="0">
                  <a:solidFill>
                    <a:schemeClr val="tx1"/>
                  </a:solidFill>
                </a:rPr>
                <a:t>受診票</a:t>
              </a:r>
              <a:r>
                <a:rPr lang="en-US" altLang="ja-JP" sz="7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98" name="角丸四角形 51">
            <a:extLst>
              <a:ext uri="{FF2B5EF4-FFF2-40B4-BE49-F238E27FC236}">
                <a16:creationId xmlns:a16="http://schemas.microsoft.com/office/drawing/2014/main" id="{06AEDBDD-52E9-459E-B85B-392E2E65DF0E}"/>
              </a:ext>
            </a:extLst>
          </p:cNvPr>
          <p:cNvSpPr/>
          <p:nvPr/>
        </p:nvSpPr>
        <p:spPr>
          <a:xfrm>
            <a:off x="4567602" y="2805942"/>
            <a:ext cx="526675" cy="13537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書式</a:t>
            </a:r>
            <a:r>
              <a:rPr lang="en-US" altLang="ja-JP" sz="700" dirty="0">
                <a:solidFill>
                  <a:schemeClr val="tx1"/>
                </a:solidFill>
              </a:rPr>
              <a:t>3-4</a:t>
            </a:r>
          </a:p>
        </p:txBody>
      </p:sp>
      <p:sp>
        <p:nvSpPr>
          <p:cNvPr id="101" name="角丸四角形 51">
            <a:extLst>
              <a:ext uri="{FF2B5EF4-FFF2-40B4-BE49-F238E27FC236}">
                <a16:creationId xmlns:a16="http://schemas.microsoft.com/office/drawing/2014/main" id="{3EC106F5-59BB-45EA-A3EF-8B3672E0E318}"/>
              </a:ext>
            </a:extLst>
          </p:cNvPr>
          <p:cNvSpPr/>
          <p:nvPr/>
        </p:nvSpPr>
        <p:spPr>
          <a:xfrm>
            <a:off x="4472389" y="3548128"/>
            <a:ext cx="689721" cy="17400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角丸四角形 35">
            <a:extLst>
              <a:ext uri="{FF2B5EF4-FFF2-40B4-BE49-F238E27FC236}">
                <a16:creationId xmlns:a16="http://schemas.microsoft.com/office/drawing/2014/main" id="{11B07C7E-D2A1-7E53-99B1-BCEEBB22C5F6}"/>
              </a:ext>
            </a:extLst>
          </p:cNvPr>
          <p:cNvSpPr/>
          <p:nvPr/>
        </p:nvSpPr>
        <p:spPr>
          <a:xfrm>
            <a:off x="2796333" y="5017013"/>
            <a:ext cx="540160" cy="29329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書式</a:t>
            </a:r>
            <a:r>
              <a:rPr lang="en-US" altLang="ja-JP" sz="727" dirty="0">
                <a:solidFill>
                  <a:schemeClr val="tx1"/>
                </a:solidFill>
              </a:rPr>
              <a:t>3-1,</a:t>
            </a:r>
          </a:p>
          <a:p>
            <a:pPr algn="ctr"/>
            <a:r>
              <a:rPr lang="en-US" altLang="ja-JP" sz="727" dirty="0">
                <a:solidFill>
                  <a:schemeClr val="tx1"/>
                </a:solidFill>
              </a:rPr>
              <a:t>3-2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89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42900" y="392286"/>
            <a:ext cx="6172200" cy="412980"/>
          </a:xfrm>
          <a:prstGeom prst="rect">
            <a:avLst/>
          </a:prstGeom>
          <a:noFill/>
        </p:spPr>
        <p:txBody>
          <a:bodyPr wrap="square" lIns="71421" tIns="35710" rIns="71421" bIns="35710" rtlCol="0">
            <a:spAutoFit/>
          </a:bodyPr>
          <a:lstStyle/>
          <a:p>
            <a:pPr algn="ctr"/>
            <a:r>
              <a:rPr lang="ja-JP" altLang="en-US" sz="2215" b="1" dirty="0"/>
              <a:t>資料２：尿糖検査の流れ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4118800" y="3183260"/>
            <a:ext cx="2007691" cy="1126591"/>
          </a:xfrm>
          <a:prstGeom prst="rect">
            <a:avLst/>
          </a:prstGeom>
          <a:solidFill>
            <a:srgbClr val="E6E0EC">
              <a:alpha val="30196"/>
            </a:srgbClr>
          </a:solidFill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尿糖の陽性基準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ctr"/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尿糖が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±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12584" y="3432344"/>
            <a:ext cx="1463032" cy="55565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書式 </a:t>
            </a:r>
            <a:r>
              <a:rPr lang="en-US" altLang="ja-JP" sz="727" dirty="0">
                <a:solidFill>
                  <a:schemeClr val="tx1"/>
                </a:solidFill>
              </a:rPr>
              <a:t>4-1, 4-2, 4-3</a:t>
            </a:r>
            <a:r>
              <a:rPr lang="ja-JP" altLang="en-US" sz="727" dirty="0">
                <a:solidFill>
                  <a:schemeClr val="tx1"/>
                </a:solidFill>
              </a:rPr>
              <a:t>、</a:t>
            </a:r>
            <a:endParaRPr lang="en-US" altLang="ja-JP" sz="727" dirty="0">
              <a:solidFill>
                <a:schemeClr val="tx1"/>
              </a:solidFill>
            </a:endParaRPr>
          </a:p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、</a:t>
            </a:r>
            <a:endParaRPr lang="en-US" altLang="ja-JP" sz="727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採尿容器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つ、</a:t>
            </a:r>
            <a:endParaRPr lang="en-US" altLang="ja-JP" sz="727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学校検尿協力医療機関名簿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20D6DC24-5FD3-4D5B-87C0-A9B5194605B6}"/>
              </a:ext>
            </a:extLst>
          </p:cNvPr>
          <p:cNvCxnSpPr/>
          <p:nvPr/>
        </p:nvCxnSpPr>
        <p:spPr>
          <a:xfrm>
            <a:off x="4450146" y="8277544"/>
            <a:ext cx="0" cy="214518"/>
          </a:xfrm>
          <a:prstGeom prst="straightConnector1">
            <a:avLst/>
          </a:prstGeom>
          <a:ln w="28575">
            <a:prstDash val="sysDot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E619B84-9A03-438B-B264-9A7CCA03AA83}"/>
              </a:ext>
            </a:extLst>
          </p:cNvPr>
          <p:cNvSpPr/>
          <p:nvPr/>
        </p:nvSpPr>
        <p:spPr>
          <a:xfrm>
            <a:off x="4644109" y="8265368"/>
            <a:ext cx="142663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受診後の受診票の流れ</a:t>
            </a: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131AE91F-0D7F-4081-AF19-99B43D1B0BCB}"/>
              </a:ext>
            </a:extLst>
          </p:cNvPr>
          <p:cNvCxnSpPr>
            <a:cxnSpLocks/>
          </p:cNvCxnSpPr>
          <p:nvPr/>
        </p:nvCxnSpPr>
        <p:spPr>
          <a:xfrm flipV="1">
            <a:off x="4450146" y="7898323"/>
            <a:ext cx="0" cy="24812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51F204A4-470F-4C34-86CB-ADB1C5FD13BD}"/>
              </a:ext>
            </a:extLst>
          </p:cNvPr>
          <p:cNvSpPr/>
          <p:nvPr/>
        </p:nvSpPr>
        <p:spPr>
          <a:xfrm>
            <a:off x="4644109" y="7959660"/>
            <a:ext cx="1130084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受診を勧める流れ</a:t>
            </a:r>
          </a:p>
        </p:txBody>
      </p:sp>
      <p:sp>
        <p:nvSpPr>
          <p:cNvPr id="65" name="角丸四角形 207">
            <a:extLst>
              <a:ext uri="{FF2B5EF4-FFF2-40B4-BE49-F238E27FC236}">
                <a16:creationId xmlns:a16="http://schemas.microsoft.com/office/drawing/2014/main" id="{907E5F43-3E8F-40D0-BFA0-368BF5857333}"/>
              </a:ext>
            </a:extLst>
          </p:cNvPr>
          <p:cNvSpPr/>
          <p:nvPr/>
        </p:nvSpPr>
        <p:spPr>
          <a:xfrm>
            <a:off x="4221088" y="7833320"/>
            <a:ext cx="1860241" cy="1045752"/>
          </a:xfrm>
          <a:prstGeom prst="roundRect">
            <a:avLst>
              <a:gd name="adj" fmla="val 6038"/>
            </a:avLst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endParaRPr lang="ja-JP" altLang="en-US" sz="1108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C20CCB8-5E6F-4DF7-AA8E-A9C7A5B27C25}"/>
              </a:ext>
            </a:extLst>
          </p:cNvPr>
          <p:cNvSpPr/>
          <p:nvPr/>
        </p:nvSpPr>
        <p:spPr>
          <a:xfrm>
            <a:off x="930231" y="7865842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1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8F8F6B03-6828-4CBF-BC28-153B24C5E334}"/>
              </a:ext>
            </a:extLst>
          </p:cNvPr>
          <p:cNvSpPr/>
          <p:nvPr/>
        </p:nvSpPr>
        <p:spPr>
          <a:xfrm>
            <a:off x="930231" y="8173746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2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6D29914-EB95-47D1-8A70-A1F477AA254E}"/>
              </a:ext>
            </a:extLst>
          </p:cNvPr>
          <p:cNvSpPr/>
          <p:nvPr/>
        </p:nvSpPr>
        <p:spPr>
          <a:xfrm>
            <a:off x="930231" y="8490640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3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3FFD488-8740-4268-B7FD-5DDDA1D52959}"/>
              </a:ext>
            </a:extLst>
          </p:cNvPr>
          <p:cNvSpPr txBox="1"/>
          <p:nvPr/>
        </p:nvSpPr>
        <p:spPr>
          <a:xfrm>
            <a:off x="1216856" y="7861995"/>
            <a:ext cx="18602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尿糖精密対象者</a:t>
            </a:r>
            <a:r>
              <a:rPr kumimoji="1" lang="ja-JP" altLang="en-US" sz="1050" dirty="0"/>
              <a:t>への案内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C024A503-F48A-4B69-8C45-4F6D1AB9BE11}"/>
              </a:ext>
            </a:extLst>
          </p:cNvPr>
          <p:cNvSpPr txBox="1"/>
          <p:nvPr/>
        </p:nvSpPr>
        <p:spPr>
          <a:xfrm>
            <a:off x="1216856" y="8169899"/>
            <a:ext cx="18602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精密検査医療機関への受診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DB87710B-2C79-4205-805D-FC7AC8CCF256}"/>
              </a:ext>
            </a:extLst>
          </p:cNvPr>
          <p:cNvSpPr txBox="1"/>
          <p:nvPr/>
        </p:nvSpPr>
        <p:spPr>
          <a:xfrm>
            <a:off x="1216856" y="8486793"/>
            <a:ext cx="1988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学校検尿委員会にて情報共有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8D86BC1-E516-4393-8B99-06700E49BC1A}"/>
              </a:ext>
            </a:extLst>
          </p:cNvPr>
          <p:cNvSpPr/>
          <p:nvPr/>
        </p:nvSpPr>
        <p:spPr>
          <a:xfrm>
            <a:off x="4644109" y="8600522"/>
            <a:ext cx="117015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結果報告書の流れ</a:t>
            </a:r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027E151F-4B32-43AA-9B0C-1C53F39B927C}"/>
              </a:ext>
            </a:extLst>
          </p:cNvPr>
          <p:cNvCxnSpPr>
            <a:cxnSpLocks/>
          </p:cNvCxnSpPr>
          <p:nvPr/>
        </p:nvCxnSpPr>
        <p:spPr>
          <a:xfrm flipV="1">
            <a:off x="4450146" y="8593312"/>
            <a:ext cx="0" cy="248120"/>
          </a:xfrm>
          <a:prstGeom prst="straightConnector1">
            <a:avLst/>
          </a:prstGeom>
          <a:ln w="28575"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6" name="角丸四角形 166">
            <a:extLst>
              <a:ext uri="{FF2B5EF4-FFF2-40B4-BE49-F238E27FC236}">
                <a16:creationId xmlns:a16="http://schemas.microsoft.com/office/drawing/2014/main" id="{755BA795-7E33-44A8-AC73-CEAF9A3F7D37}"/>
              </a:ext>
            </a:extLst>
          </p:cNvPr>
          <p:cNvSpPr/>
          <p:nvPr/>
        </p:nvSpPr>
        <p:spPr>
          <a:xfrm>
            <a:off x="542406" y="2091132"/>
            <a:ext cx="1168327" cy="263985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cxnSp>
        <p:nvCxnSpPr>
          <p:cNvPr id="6" name="コネクタ: カギ線 5">
            <a:extLst>
              <a:ext uri="{FF2B5EF4-FFF2-40B4-BE49-F238E27FC236}">
                <a16:creationId xmlns:a16="http://schemas.microsoft.com/office/drawing/2014/main" id="{694D7E83-F84E-4CE7-B42C-93F9D4E4539A}"/>
              </a:ext>
            </a:extLst>
          </p:cNvPr>
          <p:cNvCxnSpPr>
            <a:cxnSpLocks/>
            <a:stCxn id="76" idx="2"/>
            <a:endCxn id="54" idx="1"/>
          </p:cNvCxnSpPr>
          <p:nvPr/>
        </p:nvCxnSpPr>
        <p:spPr>
          <a:xfrm rot="16200000" flipH="1">
            <a:off x="1001178" y="2480508"/>
            <a:ext cx="934728" cy="68394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0AE5668E-8CF1-4861-A3A6-FA891DC71FC8}"/>
              </a:ext>
            </a:extLst>
          </p:cNvPr>
          <p:cNvSpPr/>
          <p:nvPr/>
        </p:nvSpPr>
        <p:spPr>
          <a:xfrm>
            <a:off x="732835" y="2992829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1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F891D6C9-93DB-4737-91C8-B0B97F766803}"/>
              </a:ext>
            </a:extLst>
          </p:cNvPr>
          <p:cNvSpPr/>
          <p:nvPr/>
        </p:nvSpPr>
        <p:spPr>
          <a:xfrm>
            <a:off x="1628800" y="2566383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2</a:t>
            </a:r>
          </a:p>
        </p:txBody>
      </p: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E88E6CFC-B2B1-44FF-876A-A87C2D39AAB8}"/>
              </a:ext>
            </a:extLst>
          </p:cNvPr>
          <p:cNvCxnSpPr>
            <a:cxnSpLocks/>
          </p:cNvCxnSpPr>
          <p:nvPr/>
        </p:nvCxnSpPr>
        <p:spPr>
          <a:xfrm flipH="1">
            <a:off x="2880343" y="2323682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B5161241-BDE5-4DF4-8281-C1B4CF5F3D50}"/>
              </a:ext>
            </a:extLst>
          </p:cNvPr>
          <p:cNvCxnSpPr>
            <a:cxnSpLocks/>
          </p:cNvCxnSpPr>
          <p:nvPr/>
        </p:nvCxnSpPr>
        <p:spPr>
          <a:xfrm flipH="1">
            <a:off x="2877300" y="3373747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681E3084-0487-40DD-921C-5B8FFEB1F977}"/>
              </a:ext>
            </a:extLst>
          </p:cNvPr>
          <p:cNvCxnSpPr>
            <a:cxnSpLocks/>
          </p:cNvCxnSpPr>
          <p:nvPr/>
        </p:nvCxnSpPr>
        <p:spPr>
          <a:xfrm flipV="1">
            <a:off x="2198778" y="2333706"/>
            <a:ext cx="6086" cy="864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角丸四角形 26">
            <a:extLst>
              <a:ext uri="{FF2B5EF4-FFF2-40B4-BE49-F238E27FC236}">
                <a16:creationId xmlns:a16="http://schemas.microsoft.com/office/drawing/2014/main" id="{5DFA61AB-D186-4F58-A4E8-C016777227CC}"/>
              </a:ext>
            </a:extLst>
          </p:cNvPr>
          <p:cNvSpPr/>
          <p:nvPr/>
        </p:nvSpPr>
        <p:spPr>
          <a:xfrm>
            <a:off x="1810515" y="3160510"/>
            <a:ext cx="1904802" cy="25867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保護者</a:t>
            </a:r>
          </a:p>
        </p:txBody>
      </p:sp>
      <p:sp>
        <p:nvSpPr>
          <p:cNvPr id="55" name="角丸四角形 30">
            <a:extLst>
              <a:ext uri="{FF2B5EF4-FFF2-40B4-BE49-F238E27FC236}">
                <a16:creationId xmlns:a16="http://schemas.microsoft.com/office/drawing/2014/main" id="{CF27786F-00E2-4C39-B65E-960E7241A49F}"/>
              </a:ext>
            </a:extLst>
          </p:cNvPr>
          <p:cNvSpPr/>
          <p:nvPr/>
        </p:nvSpPr>
        <p:spPr>
          <a:xfrm>
            <a:off x="1810515" y="4211063"/>
            <a:ext cx="1904802" cy="24955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1810515" y="2091131"/>
            <a:ext cx="2410573" cy="26161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精密検査医療機関</a:t>
            </a:r>
          </a:p>
        </p:txBody>
      </p:sp>
      <p:sp>
        <p:nvSpPr>
          <p:cNvPr id="46" name="角丸四角形 45"/>
          <p:cNvSpPr/>
          <p:nvPr/>
        </p:nvSpPr>
        <p:spPr>
          <a:xfrm>
            <a:off x="2619718" y="2620910"/>
            <a:ext cx="521250" cy="16077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endParaRPr lang="ja-JP" altLang="en-US" sz="72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6" name="ホームベース 138">
            <a:extLst>
              <a:ext uri="{FF2B5EF4-FFF2-40B4-BE49-F238E27FC236}">
                <a16:creationId xmlns:a16="http://schemas.microsoft.com/office/drawing/2014/main" id="{9B27ED0A-DB12-4BC1-832C-6A8E22B2ECE2}"/>
              </a:ext>
            </a:extLst>
          </p:cNvPr>
          <p:cNvSpPr/>
          <p:nvPr/>
        </p:nvSpPr>
        <p:spPr>
          <a:xfrm>
            <a:off x="548680" y="1610924"/>
            <a:ext cx="579716" cy="391853"/>
          </a:xfrm>
          <a:prstGeom prst="homePlat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一次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sp>
        <p:nvSpPr>
          <p:cNvPr id="107" name="山形 139">
            <a:extLst>
              <a:ext uri="{FF2B5EF4-FFF2-40B4-BE49-F238E27FC236}">
                <a16:creationId xmlns:a16="http://schemas.microsoft.com/office/drawing/2014/main" id="{1068594F-C722-4F47-90A3-209404912B9C}"/>
              </a:ext>
            </a:extLst>
          </p:cNvPr>
          <p:cNvSpPr/>
          <p:nvPr/>
        </p:nvSpPr>
        <p:spPr>
          <a:xfrm>
            <a:off x="1064135" y="1614805"/>
            <a:ext cx="836951" cy="387973"/>
          </a:xfrm>
          <a:prstGeom prst="chevron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二次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0B773FD-D49F-4A66-9EF2-D5C072FE00A9}"/>
              </a:ext>
            </a:extLst>
          </p:cNvPr>
          <p:cNvSpPr txBox="1"/>
          <p:nvPr/>
        </p:nvSpPr>
        <p:spPr>
          <a:xfrm>
            <a:off x="3896494" y="4377839"/>
            <a:ext cx="27706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※</a:t>
            </a:r>
            <a:r>
              <a:rPr kumimoji="1" lang="ja-JP" altLang="en-US" sz="1050" dirty="0">
                <a:solidFill>
                  <a:srgbClr val="FF0000"/>
                </a:solidFill>
              </a:rPr>
              <a:t>　一次、</a:t>
            </a:r>
            <a:r>
              <a:rPr lang="ja-JP" altLang="en-US" sz="1050" dirty="0">
                <a:solidFill>
                  <a:srgbClr val="FF0000"/>
                </a:solidFill>
              </a:rPr>
              <a:t>二次のいずれかでも</a:t>
            </a:r>
            <a:endParaRPr lang="en-US" altLang="ja-JP" sz="1050" dirty="0">
              <a:solidFill>
                <a:srgbClr val="FF0000"/>
              </a:solidFill>
            </a:endParaRPr>
          </a:p>
          <a:p>
            <a:r>
              <a:rPr lang="ja-JP" altLang="en-US" sz="1050" dirty="0">
                <a:solidFill>
                  <a:srgbClr val="FF0000"/>
                </a:solidFill>
              </a:rPr>
              <a:t>　　尿糖</a:t>
            </a:r>
            <a:r>
              <a:rPr lang="en-US" altLang="ja-JP" sz="1050" dirty="0">
                <a:solidFill>
                  <a:srgbClr val="FF0000"/>
                </a:solidFill>
              </a:rPr>
              <a:t>±</a:t>
            </a:r>
            <a:r>
              <a:rPr lang="ja-JP" altLang="en-US" sz="1050" dirty="0">
                <a:solidFill>
                  <a:srgbClr val="FF0000"/>
                </a:solidFill>
              </a:rPr>
              <a:t>以上であれば、精密検査の対象</a:t>
            </a:r>
            <a:endParaRPr lang="en-US" altLang="ja-JP" sz="1050" dirty="0">
              <a:solidFill>
                <a:srgbClr val="FF0000"/>
              </a:solidFill>
            </a:endParaRPr>
          </a:p>
        </p:txBody>
      </p:sp>
      <p:sp>
        <p:nvSpPr>
          <p:cNvPr id="108" name="山形 140">
            <a:extLst>
              <a:ext uri="{FF2B5EF4-FFF2-40B4-BE49-F238E27FC236}">
                <a16:creationId xmlns:a16="http://schemas.microsoft.com/office/drawing/2014/main" id="{D6AC5FA7-8F65-421D-82D4-EAF35B82A222}"/>
              </a:ext>
            </a:extLst>
          </p:cNvPr>
          <p:cNvSpPr/>
          <p:nvPr/>
        </p:nvSpPr>
        <p:spPr>
          <a:xfrm>
            <a:off x="1844823" y="1614805"/>
            <a:ext cx="2459587" cy="387973"/>
          </a:xfrm>
          <a:prstGeom prst="chevron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精密検査</a:t>
            </a:r>
          </a:p>
        </p:txBody>
      </p:sp>
      <p:sp>
        <p:nvSpPr>
          <p:cNvPr id="57" name="角丸四角形 45">
            <a:extLst>
              <a:ext uri="{FF2B5EF4-FFF2-40B4-BE49-F238E27FC236}">
                <a16:creationId xmlns:a16="http://schemas.microsoft.com/office/drawing/2014/main" id="{C517C278-B049-4CDD-AA91-A8023C328C43}"/>
              </a:ext>
            </a:extLst>
          </p:cNvPr>
          <p:cNvSpPr/>
          <p:nvPr/>
        </p:nvSpPr>
        <p:spPr>
          <a:xfrm>
            <a:off x="2613632" y="3581853"/>
            <a:ext cx="527336" cy="13775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2</a:t>
            </a:r>
            <a:endParaRPr lang="ja-JP" altLang="en-US" sz="727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15D96D9-F357-AA5A-CB04-5DB00A1C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1100" dirty="0">
                <a:latin typeface="Century" panose="02040604050505020304" pitchFamily="18" charset="0"/>
              </a:rPr>
              <a:t>27</a:t>
            </a:r>
            <a:endParaRPr kumimoji="1" lang="ja-JP" altLang="en-US" sz="1100" dirty="0">
              <a:latin typeface="Century" panose="02040604050505020304" pitchFamily="18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ED221CD-3FCD-44B4-B9A5-069A542DCDAF}"/>
              </a:ext>
            </a:extLst>
          </p:cNvPr>
          <p:cNvSpPr txBox="1"/>
          <p:nvPr/>
        </p:nvSpPr>
        <p:spPr>
          <a:xfrm>
            <a:off x="1861954" y="5626534"/>
            <a:ext cx="637438" cy="198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92" dirty="0"/>
              <a:t>（情報共有）</a:t>
            </a:r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9AC9F319-C0F4-418D-AA99-394A7B9CC3DE}"/>
              </a:ext>
            </a:extLst>
          </p:cNvPr>
          <p:cNvCxnSpPr>
            <a:cxnSpLocks/>
          </p:cNvCxnSpPr>
          <p:nvPr/>
        </p:nvCxnSpPr>
        <p:spPr>
          <a:xfrm>
            <a:off x="2877300" y="4413195"/>
            <a:ext cx="0" cy="1467550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角丸四角形 48">
            <a:extLst>
              <a:ext uri="{FF2B5EF4-FFF2-40B4-BE49-F238E27FC236}">
                <a16:creationId xmlns:a16="http://schemas.microsoft.com/office/drawing/2014/main" id="{B7D3B2C7-6DFB-4241-9674-B37CC8B296AF}"/>
              </a:ext>
            </a:extLst>
          </p:cNvPr>
          <p:cNvSpPr/>
          <p:nvPr/>
        </p:nvSpPr>
        <p:spPr>
          <a:xfrm>
            <a:off x="2613632" y="4628523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53" name="角丸四角形 22">
            <a:extLst>
              <a:ext uri="{FF2B5EF4-FFF2-40B4-BE49-F238E27FC236}">
                <a16:creationId xmlns:a16="http://schemas.microsoft.com/office/drawing/2014/main" id="{CF4AC8E3-D645-4951-938D-F2F623A056BF}"/>
              </a:ext>
            </a:extLst>
          </p:cNvPr>
          <p:cNvSpPr/>
          <p:nvPr/>
        </p:nvSpPr>
        <p:spPr>
          <a:xfrm>
            <a:off x="1484784" y="5895308"/>
            <a:ext cx="2770612" cy="287762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鳥取県中部医師会学校検尿委員会</a:t>
            </a:r>
          </a:p>
        </p:txBody>
      </p:sp>
      <p:sp>
        <p:nvSpPr>
          <p:cNvPr id="60" name="角丸四角形 45">
            <a:extLst>
              <a:ext uri="{FF2B5EF4-FFF2-40B4-BE49-F238E27FC236}">
                <a16:creationId xmlns:a16="http://schemas.microsoft.com/office/drawing/2014/main" id="{53B9E3DE-BA84-45C0-9873-B04DE55AB9ED}"/>
              </a:ext>
            </a:extLst>
          </p:cNvPr>
          <p:cNvSpPr/>
          <p:nvPr/>
        </p:nvSpPr>
        <p:spPr>
          <a:xfrm>
            <a:off x="2613632" y="4754917"/>
            <a:ext cx="527336" cy="13775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2</a:t>
            </a:r>
            <a:endParaRPr lang="ja-JP" altLang="en-US" sz="727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24875115-279E-481B-9055-F1F7A6D93A97}"/>
              </a:ext>
            </a:extLst>
          </p:cNvPr>
          <p:cNvSpPr/>
          <p:nvPr/>
        </p:nvSpPr>
        <p:spPr>
          <a:xfrm>
            <a:off x="1999187" y="5299067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3</a:t>
            </a:r>
          </a:p>
        </p:txBody>
      </p:sp>
      <p:sp>
        <p:nvSpPr>
          <p:cNvPr id="12" name="角丸四角形 45">
            <a:extLst>
              <a:ext uri="{FF2B5EF4-FFF2-40B4-BE49-F238E27FC236}">
                <a16:creationId xmlns:a16="http://schemas.microsoft.com/office/drawing/2014/main" id="{696CE328-CF97-85A3-7910-67AB7F3B76B1}"/>
              </a:ext>
            </a:extLst>
          </p:cNvPr>
          <p:cNvSpPr/>
          <p:nvPr/>
        </p:nvSpPr>
        <p:spPr>
          <a:xfrm>
            <a:off x="1937829" y="2802035"/>
            <a:ext cx="527336" cy="13775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2</a:t>
            </a:r>
            <a:endParaRPr lang="ja-JP" altLang="en-US" sz="727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3" name="角丸四角形 45">
            <a:extLst>
              <a:ext uri="{FF2B5EF4-FFF2-40B4-BE49-F238E27FC236}">
                <a16:creationId xmlns:a16="http://schemas.microsoft.com/office/drawing/2014/main" id="{68A5887F-5314-F8FA-229A-90089ECFBB14}"/>
              </a:ext>
            </a:extLst>
          </p:cNvPr>
          <p:cNvSpPr/>
          <p:nvPr/>
        </p:nvSpPr>
        <p:spPr>
          <a:xfrm>
            <a:off x="1935110" y="2652379"/>
            <a:ext cx="527336" cy="13775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書式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4-3</a:t>
            </a:r>
            <a:endParaRPr lang="ja-JP" altLang="en-US" sz="727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647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D80AD7-B060-7F6D-19A0-BBF3818A8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1AFB6EC-C1CF-87F2-2988-383C0D435CAE}"/>
              </a:ext>
            </a:extLst>
          </p:cNvPr>
          <p:cNvSpPr txBox="1"/>
          <p:nvPr/>
        </p:nvSpPr>
        <p:spPr>
          <a:xfrm>
            <a:off x="342900" y="392286"/>
            <a:ext cx="6172200" cy="412980"/>
          </a:xfrm>
          <a:prstGeom prst="rect">
            <a:avLst/>
          </a:prstGeom>
          <a:noFill/>
        </p:spPr>
        <p:txBody>
          <a:bodyPr wrap="square" lIns="71421" tIns="35710" rIns="71421" bIns="35710" rtlCol="0">
            <a:spAutoFit/>
          </a:bodyPr>
          <a:lstStyle/>
          <a:p>
            <a:pPr algn="ctr"/>
            <a:r>
              <a:rPr lang="ja-JP" altLang="en-US" sz="2215" b="1" dirty="0"/>
              <a:t>資料３：蛋白尿・尿潜血　緊急受診の流れ①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E73B6E7-5E28-229E-D1F6-22B38C7B90EF}"/>
              </a:ext>
            </a:extLst>
          </p:cNvPr>
          <p:cNvSpPr txBox="1"/>
          <p:nvPr/>
        </p:nvSpPr>
        <p:spPr>
          <a:xfrm>
            <a:off x="342900" y="788574"/>
            <a:ext cx="617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（一次・二次検尿で緊急受診の基準に該当した場合）</a:t>
            </a: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6DE7C55E-3C5A-EF05-87C1-1EB72297188D}"/>
              </a:ext>
            </a:extLst>
          </p:cNvPr>
          <p:cNvCxnSpPr>
            <a:cxnSpLocks/>
          </p:cNvCxnSpPr>
          <p:nvPr/>
        </p:nvCxnSpPr>
        <p:spPr>
          <a:xfrm flipV="1">
            <a:off x="3638938" y="2308355"/>
            <a:ext cx="6086" cy="864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2" name="山形 141">
            <a:extLst>
              <a:ext uri="{FF2B5EF4-FFF2-40B4-BE49-F238E27FC236}">
                <a16:creationId xmlns:a16="http://schemas.microsoft.com/office/drawing/2014/main" id="{6144EF48-4091-0ABB-C15C-D6C760BC4C4B}"/>
              </a:ext>
            </a:extLst>
          </p:cNvPr>
          <p:cNvSpPr/>
          <p:nvPr/>
        </p:nvSpPr>
        <p:spPr>
          <a:xfrm>
            <a:off x="2996950" y="1589454"/>
            <a:ext cx="2898889" cy="387973"/>
          </a:xfrm>
          <a:prstGeom prst="chevron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緊急受診</a:t>
            </a:r>
          </a:p>
        </p:txBody>
      </p:sp>
      <p:sp>
        <p:nvSpPr>
          <p:cNvPr id="139" name="ホームベース 138">
            <a:extLst>
              <a:ext uri="{FF2B5EF4-FFF2-40B4-BE49-F238E27FC236}">
                <a16:creationId xmlns:a16="http://schemas.microsoft.com/office/drawing/2014/main" id="{03C40493-2A0F-782C-FE48-51F5996C6B63}"/>
              </a:ext>
            </a:extLst>
          </p:cNvPr>
          <p:cNvSpPr/>
          <p:nvPr/>
        </p:nvSpPr>
        <p:spPr>
          <a:xfrm>
            <a:off x="542406" y="1585573"/>
            <a:ext cx="1302418" cy="391853"/>
          </a:xfrm>
          <a:prstGeom prst="homePlat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一次検尿</a:t>
            </a:r>
          </a:p>
        </p:txBody>
      </p:sp>
      <p:sp>
        <p:nvSpPr>
          <p:cNvPr id="140" name="山形 139">
            <a:extLst>
              <a:ext uri="{FF2B5EF4-FFF2-40B4-BE49-F238E27FC236}">
                <a16:creationId xmlns:a16="http://schemas.microsoft.com/office/drawing/2014/main" id="{40CE96E6-67A5-E26A-4955-ADFB1C8B9801}"/>
              </a:ext>
            </a:extLst>
          </p:cNvPr>
          <p:cNvSpPr/>
          <p:nvPr/>
        </p:nvSpPr>
        <p:spPr>
          <a:xfrm>
            <a:off x="1747977" y="1589454"/>
            <a:ext cx="1320983" cy="387973"/>
          </a:xfrm>
          <a:prstGeom prst="chevron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二次検尿</a:t>
            </a:r>
          </a:p>
        </p:txBody>
      </p:sp>
      <p:cxnSp>
        <p:nvCxnSpPr>
          <p:cNvPr id="199" name="直線矢印コネクタ 198">
            <a:extLst>
              <a:ext uri="{FF2B5EF4-FFF2-40B4-BE49-F238E27FC236}">
                <a16:creationId xmlns:a16="http://schemas.microsoft.com/office/drawing/2014/main" id="{BD52C074-CAE8-63FA-4F94-FBB1F04B9B69}"/>
              </a:ext>
            </a:extLst>
          </p:cNvPr>
          <p:cNvCxnSpPr/>
          <p:nvPr/>
        </p:nvCxnSpPr>
        <p:spPr>
          <a:xfrm>
            <a:off x="4450146" y="8277544"/>
            <a:ext cx="0" cy="214518"/>
          </a:xfrm>
          <a:prstGeom prst="straightConnector1">
            <a:avLst/>
          </a:prstGeom>
          <a:ln w="28575">
            <a:prstDash val="sysDot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3" name="正方形/長方形 202">
            <a:extLst>
              <a:ext uri="{FF2B5EF4-FFF2-40B4-BE49-F238E27FC236}">
                <a16:creationId xmlns:a16="http://schemas.microsoft.com/office/drawing/2014/main" id="{3F35D77A-087B-F74E-4BBE-4525A6A40486}"/>
              </a:ext>
            </a:extLst>
          </p:cNvPr>
          <p:cNvSpPr/>
          <p:nvPr/>
        </p:nvSpPr>
        <p:spPr>
          <a:xfrm>
            <a:off x="4644109" y="8265368"/>
            <a:ext cx="142663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受診後の受診票の流れ</a:t>
            </a:r>
          </a:p>
        </p:txBody>
      </p:sp>
      <p:cxnSp>
        <p:nvCxnSpPr>
          <p:cNvPr id="204" name="直線矢印コネクタ 203">
            <a:extLst>
              <a:ext uri="{FF2B5EF4-FFF2-40B4-BE49-F238E27FC236}">
                <a16:creationId xmlns:a16="http://schemas.microsoft.com/office/drawing/2014/main" id="{238DB299-E162-E9D2-505D-36F3DC582FB1}"/>
              </a:ext>
            </a:extLst>
          </p:cNvPr>
          <p:cNvCxnSpPr>
            <a:cxnSpLocks/>
          </p:cNvCxnSpPr>
          <p:nvPr/>
        </p:nvCxnSpPr>
        <p:spPr>
          <a:xfrm flipV="1">
            <a:off x="4450146" y="7898323"/>
            <a:ext cx="0" cy="24812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7" name="正方形/長方形 206">
            <a:extLst>
              <a:ext uri="{FF2B5EF4-FFF2-40B4-BE49-F238E27FC236}">
                <a16:creationId xmlns:a16="http://schemas.microsoft.com/office/drawing/2014/main" id="{C8F71753-EA0D-D0E3-6D6A-11E2A003EBDA}"/>
              </a:ext>
            </a:extLst>
          </p:cNvPr>
          <p:cNvSpPr/>
          <p:nvPr/>
        </p:nvSpPr>
        <p:spPr>
          <a:xfrm>
            <a:off x="4644109" y="7959660"/>
            <a:ext cx="1130084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受診を勧める流れ</a:t>
            </a:r>
          </a:p>
        </p:txBody>
      </p:sp>
      <p:sp>
        <p:nvSpPr>
          <p:cNvPr id="208" name="角丸四角形 207">
            <a:extLst>
              <a:ext uri="{FF2B5EF4-FFF2-40B4-BE49-F238E27FC236}">
                <a16:creationId xmlns:a16="http://schemas.microsoft.com/office/drawing/2014/main" id="{C927B633-E1AF-8950-AFC1-089859395A7D}"/>
              </a:ext>
            </a:extLst>
          </p:cNvPr>
          <p:cNvSpPr/>
          <p:nvPr/>
        </p:nvSpPr>
        <p:spPr>
          <a:xfrm>
            <a:off x="4221088" y="7833320"/>
            <a:ext cx="1860241" cy="1045752"/>
          </a:xfrm>
          <a:prstGeom prst="roundRect">
            <a:avLst>
              <a:gd name="adj" fmla="val 6038"/>
            </a:avLst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endParaRPr lang="ja-JP" altLang="en-US" sz="1108"/>
          </a:p>
        </p:txBody>
      </p:sp>
      <p:sp>
        <p:nvSpPr>
          <p:cNvPr id="52" name="角丸四角形 51">
            <a:extLst>
              <a:ext uri="{FF2B5EF4-FFF2-40B4-BE49-F238E27FC236}">
                <a16:creationId xmlns:a16="http://schemas.microsoft.com/office/drawing/2014/main" id="{CB03CCB2-8E47-4967-3709-93C1B25D3455}"/>
              </a:ext>
            </a:extLst>
          </p:cNvPr>
          <p:cNvSpPr/>
          <p:nvPr/>
        </p:nvSpPr>
        <p:spPr>
          <a:xfrm>
            <a:off x="1268759" y="3324654"/>
            <a:ext cx="1301251" cy="5410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書式</a:t>
            </a:r>
            <a:r>
              <a:rPr lang="en-US" altLang="ja-JP" sz="700" dirty="0">
                <a:solidFill>
                  <a:schemeClr val="tx1"/>
                </a:solidFill>
              </a:rPr>
              <a:t>5-1,5-2,5-3,</a:t>
            </a:r>
          </a:p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1,</a:t>
            </a:r>
          </a:p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採尿容器</a:t>
            </a:r>
            <a:r>
              <a:rPr lang="en-US" altLang="ja-JP" sz="700" dirty="0">
                <a:solidFill>
                  <a:schemeClr val="tx1"/>
                </a:solidFill>
              </a:rPr>
              <a:t>2</a:t>
            </a:r>
            <a:r>
              <a:rPr lang="ja-JP" altLang="en-US" sz="700" dirty="0">
                <a:solidFill>
                  <a:schemeClr val="tx1"/>
                </a:solidFill>
              </a:rPr>
              <a:t>つ、</a:t>
            </a:r>
          </a:p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学校検尿協力医療機関名簿</a:t>
            </a:r>
            <a:endParaRPr lang="en-US" altLang="ja-JP" sz="700" dirty="0">
              <a:solidFill>
                <a:schemeClr val="tx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6EE16CF-D6A8-A265-E158-F36C29471ED6}"/>
              </a:ext>
            </a:extLst>
          </p:cNvPr>
          <p:cNvSpPr/>
          <p:nvPr/>
        </p:nvSpPr>
        <p:spPr>
          <a:xfrm>
            <a:off x="1340768" y="2596628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1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9EA8DE9-5CC1-F8B0-172C-22B4B3C368C6}"/>
              </a:ext>
            </a:extLst>
          </p:cNvPr>
          <p:cNvSpPr txBox="1"/>
          <p:nvPr/>
        </p:nvSpPr>
        <p:spPr>
          <a:xfrm>
            <a:off x="3126431" y="5602180"/>
            <a:ext cx="1110281" cy="305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692" dirty="0"/>
              <a:t>情報共有</a:t>
            </a:r>
          </a:p>
          <a:p>
            <a:pPr algn="r"/>
            <a:r>
              <a:rPr lang="ja-JP" altLang="en-US" sz="692" dirty="0"/>
              <a:t>（委員会による審議なし）</a:t>
            </a:r>
            <a:endParaRPr lang="en-US" altLang="ja-JP" sz="692" dirty="0"/>
          </a:p>
        </p:txBody>
      </p:sp>
      <p:sp>
        <p:nvSpPr>
          <p:cNvPr id="84" name="角丸四角形 166">
            <a:extLst>
              <a:ext uri="{FF2B5EF4-FFF2-40B4-BE49-F238E27FC236}">
                <a16:creationId xmlns:a16="http://schemas.microsoft.com/office/drawing/2014/main" id="{DDF7DC47-6905-293D-D24E-6387DAD31EA6}"/>
              </a:ext>
            </a:extLst>
          </p:cNvPr>
          <p:cNvSpPr/>
          <p:nvPr/>
        </p:nvSpPr>
        <p:spPr>
          <a:xfrm>
            <a:off x="542406" y="2079791"/>
            <a:ext cx="2329986" cy="22856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cxnSp>
        <p:nvCxnSpPr>
          <p:cNvPr id="8" name="コネクタ: カギ線 7">
            <a:extLst>
              <a:ext uri="{FF2B5EF4-FFF2-40B4-BE49-F238E27FC236}">
                <a16:creationId xmlns:a16="http://schemas.microsoft.com/office/drawing/2014/main" id="{B5D69C37-AF5D-6D52-1BC5-0408B070A81B}"/>
              </a:ext>
            </a:extLst>
          </p:cNvPr>
          <p:cNvCxnSpPr>
            <a:cxnSpLocks/>
            <a:stCxn id="84" idx="2"/>
            <a:endCxn id="27" idx="1"/>
          </p:cNvCxnSpPr>
          <p:nvPr/>
        </p:nvCxnSpPr>
        <p:spPr>
          <a:xfrm rot="16200000" flipH="1">
            <a:off x="1871463" y="2144290"/>
            <a:ext cx="936750" cy="126487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F23E8C80-7C9F-297B-D4F8-B93E57303BA7}"/>
              </a:ext>
            </a:extLst>
          </p:cNvPr>
          <p:cNvSpPr/>
          <p:nvPr/>
        </p:nvSpPr>
        <p:spPr>
          <a:xfrm>
            <a:off x="2993221" y="2596628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2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7B516F5F-DC54-AE90-2F14-CA598F5ED89B}"/>
              </a:ext>
            </a:extLst>
          </p:cNvPr>
          <p:cNvSpPr/>
          <p:nvPr/>
        </p:nvSpPr>
        <p:spPr>
          <a:xfrm>
            <a:off x="3717032" y="4661543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3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C1243B5C-EEE6-D8DE-A831-267A2F4C7989}"/>
              </a:ext>
            </a:extLst>
          </p:cNvPr>
          <p:cNvSpPr/>
          <p:nvPr/>
        </p:nvSpPr>
        <p:spPr>
          <a:xfrm>
            <a:off x="930231" y="7865842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1</a:t>
            </a: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034635F6-D44A-CA42-FFD2-2241196F1DF2}"/>
              </a:ext>
            </a:extLst>
          </p:cNvPr>
          <p:cNvSpPr/>
          <p:nvPr/>
        </p:nvSpPr>
        <p:spPr>
          <a:xfrm>
            <a:off x="930231" y="8173746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2</a:t>
            </a: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9FC86063-2DCB-5955-C1E7-65B7450040EB}"/>
              </a:ext>
            </a:extLst>
          </p:cNvPr>
          <p:cNvSpPr/>
          <p:nvPr/>
        </p:nvSpPr>
        <p:spPr>
          <a:xfrm>
            <a:off x="930231" y="8490640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3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ED4BFA5-D7A3-FEF1-6FDF-4D8D991D83F1}"/>
              </a:ext>
            </a:extLst>
          </p:cNvPr>
          <p:cNvSpPr txBox="1"/>
          <p:nvPr/>
        </p:nvSpPr>
        <p:spPr>
          <a:xfrm>
            <a:off x="1216856" y="7861995"/>
            <a:ext cx="186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緊急受診対象者への案内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13C1489B-F120-16E3-3BBC-51BC76A2390A}"/>
              </a:ext>
            </a:extLst>
          </p:cNvPr>
          <p:cNvSpPr txBox="1"/>
          <p:nvPr/>
        </p:nvSpPr>
        <p:spPr>
          <a:xfrm>
            <a:off x="1216856" y="8169899"/>
            <a:ext cx="186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緊急受診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E80F939B-0CCC-EBE4-2738-80B0659FC280}"/>
              </a:ext>
            </a:extLst>
          </p:cNvPr>
          <p:cNvSpPr txBox="1"/>
          <p:nvPr/>
        </p:nvSpPr>
        <p:spPr>
          <a:xfrm>
            <a:off x="1216856" y="8486793"/>
            <a:ext cx="2232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学校検尿委員会にて情報共有</a:t>
            </a: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78B69758-351A-0348-CCE4-D6A553BD7CE0}"/>
              </a:ext>
            </a:extLst>
          </p:cNvPr>
          <p:cNvSpPr/>
          <p:nvPr/>
        </p:nvSpPr>
        <p:spPr>
          <a:xfrm>
            <a:off x="4644109" y="8600522"/>
            <a:ext cx="117015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結果報告書の流れ</a:t>
            </a:r>
          </a:p>
        </p:txBody>
      </p:sp>
      <p:cxnSp>
        <p:nvCxnSpPr>
          <p:cNvPr id="105" name="直線矢印コネクタ 104">
            <a:extLst>
              <a:ext uri="{FF2B5EF4-FFF2-40B4-BE49-F238E27FC236}">
                <a16:creationId xmlns:a16="http://schemas.microsoft.com/office/drawing/2014/main" id="{AD39BABB-3A33-AEFF-B517-2FD6DD6D5E9B}"/>
              </a:ext>
            </a:extLst>
          </p:cNvPr>
          <p:cNvCxnSpPr>
            <a:cxnSpLocks/>
          </p:cNvCxnSpPr>
          <p:nvPr/>
        </p:nvCxnSpPr>
        <p:spPr>
          <a:xfrm flipV="1">
            <a:off x="4450146" y="8593312"/>
            <a:ext cx="0" cy="248120"/>
          </a:xfrm>
          <a:prstGeom prst="straightConnector1">
            <a:avLst/>
          </a:prstGeom>
          <a:ln w="28575"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178395D6-1681-1CAC-7D23-A0E36CB7EC95}"/>
              </a:ext>
            </a:extLst>
          </p:cNvPr>
          <p:cNvCxnSpPr>
            <a:cxnSpLocks/>
          </p:cNvCxnSpPr>
          <p:nvPr/>
        </p:nvCxnSpPr>
        <p:spPr>
          <a:xfrm flipH="1">
            <a:off x="4369528" y="2298331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1" name="直線矢印コネクタ 110">
            <a:extLst>
              <a:ext uri="{FF2B5EF4-FFF2-40B4-BE49-F238E27FC236}">
                <a16:creationId xmlns:a16="http://schemas.microsoft.com/office/drawing/2014/main" id="{786BF2E6-90F3-AD17-150A-7719D953CECC}"/>
              </a:ext>
            </a:extLst>
          </p:cNvPr>
          <p:cNvCxnSpPr>
            <a:cxnSpLocks/>
          </p:cNvCxnSpPr>
          <p:nvPr/>
        </p:nvCxnSpPr>
        <p:spPr>
          <a:xfrm flipH="1">
            <a:off x="4370201" y="3348396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2" name="直線矢印コネクタ 111">
            <a:extLst>
              <a:ext uri="{FF2B5EF4-FFF2-40B4-BE49-F238E27FC236}">
                <a16:creationId xmlns:a16="http://schemas.microsoft.com/office/drawing/2014/main" id="{C58FA1D0-080B-C80B-A757-2B355DB935DF}"/>
              </a:ext>
            </a:extLst>
          </p:cNvPr>
          <p:cNvCxnSpPr>
            <a:cxnSpLocks/>
          </p:cNvCxnSpPr>
          <p:nvPr/>
        </p:nvCxnSpPr>
        <p:spPr>
          <a:xfrm>
            <a:off x="4362504" y="4386563"/>
            <a:ext cx="0" cy="1719385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5E32E0A0-A8BA-FCF4-D0A9-FEB3A0FA50C9}"/>
              </a:ext>
            </a:extLst>
          </p:cNvPr>
          <p:cNvSpPr/>
          <p:nvPr/>
        </p:nvSpPr>
        <p:spPr>
          <a:xfrm>
            <a:off x="2972278" y="3135159"/>
            <a:ext cx="2904978" cy="219892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生徒・保護者</a:t>
            </a: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66B2CA4C-DB7A-3210-CB27-47C0FA26A5AC}"/>
              </a:ext>
            </a:extLst>
          </p:cNvPr>
          <p:cNvSpPr/>
          <p:nvPr/>
        </p:nvSpPr>
        <p:spPr>
          <a:xfrm>
            <a:off x="2972278" y="4185712"/>
            <a:ext cx="2904979" cy="231692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4B0033E1-0F76-85B6-33DB-0E0CD470ED84}"/>
              </a:ext>
            </a:extLst>
          </p:cNvPr>
          <p:cNvSpPr/>
          <p:nvPr/>
        </p:nvSpPr>
        <p:spPr>
          <a:xfrm>
            <a:off x="2972292" y="6090904"/>
            <a:ext cx="2904980" cy="230248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鳥取県中部医師会学校検尿委員会</a:t>
            </a: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8E876C82-FD22-D284-5976-442C3ECCBBD7}"/>
              </a:ext>
            </a:extLst>
          </p:cNvPr>
          <p:cNvSpPr/>
          <p:nvPr/>
        </p:nvSpPr>
        <p:spPr>
          <a:xfrm>
            <a:off x="2972278" y="2083222"/>
            <a:ext cx="2898890" cy="237773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緊急受診指定医療機関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A49C20-A161-68C2-3745-26C9CCA66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</p:spPr>
        <p:txBody>
          <a:bodyPr/>
          <a:lstStyle/>
          <a:p>
            <a:r>
              <a:rPr lang="en-US" altLang="ja-JP" sz="1100" dirty="0">
                <a:latin typeface="Century" panose="02040604050505020304" pitchFamily="18" charset="0"/>
              </a:rPr>
              <a:t>28</a:t>
            </a:r>
            <a:endParaRPr kumimoji="1" lang="ja-JP" altLang="en-US" sz="1100" dirty="0">
              <a:latin typeface="Century" panose="02040604050505020304" pitchFamily="18" charset="0"/>
            </a:endParaRPr>
          </a:p>
        </p:txBody>
      </p:sp>
      <p:sp>
        <p:nvSpPr>
          <p:cNvPr id="14" name="角丸四角形 35">
            <a:extLst>
              <a:ext uri="{FF2B5EF4-FFF2-40B4-BE49-F238E27FC236}">
                <a16:creationId xmlns:a16="http://schemas.microsoft.com/office/drawing/2014/main" id="{6D73BC5D-0418-829A-7072-87F2DA0CA1AD}"/>
              </a:ext>
            </a:extLst>
          </p:cNvPr>
          <p:cNvSpPr/>
          <p:nvPr/>
        </p:nvSpPr>
        <p:spPr>
          <a:xfrm>
            <a:off x="4077072" y="3672158"/>
            <a:ext cx="540160" cy="14128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5" name="角丸四角形 35">
            <a:extLst>
              <a:ext uri="{FF2B5EF4-FFF2-40B4-BE49-F238E27FC236}">
                <a16:creationId xmlns:a16="http://schemas.microsoft.com/office/drawing/2014/main" id="{011E8D86-A509-A962-C591-3924C5661232}"/>
              </a:ext>
            </a:extLst>
          </p:cNvPr>
          <p:cNvSpPr/>
          <p:nvPr/>
        </p:nvSpPr>
        <p:spPr>
          <a:xfrm>
            <a:off x="4077072" y="4987691"/>
            <a:ext cx="540160" cy="14128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6" name="角丸四角形 35">
            <a:extLst>
              <a:ext uri="{FF2B5EF4-FFF2-40B4-BE49-F238E27FC236}">
                <a16:creationId xmlns:a16="http://schemas.microsoft.com/office/drawing/2014/main" id="{355D2D1A-C784-D4C3-C0F6-200D6FFBA782}"/>
              </a:ext>
            </a:extLst>
          </p:cNvPr>
          <p:cNvSpPr/>
          <p:nvPr/>
        </p:nvSpPr>
        <p:spPr>
          <a:xfrm>
            <a:off x="4077304" y="5128979"/>
            <a:ext cx="540160" cy="14128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7" name="角丸四角形 35">
            <a:extLst>
              <a:ext uri="{FF2B5EF4-FFF2-40B4-BE49-F238E27FC236}">
                <a16:creationId xmlns:a16="http://schemas.microsoft.com/office/drawing/2014/main" id="{EF31F96F-739D-A7CB-CCF9-7C4634E56001}"/>
              </a:ext>
            </a:extLst>
          </p:cNvPr>
          <p:cNvSpPr/>
          <p:nvPr/>
        </p:nvSpPr>
        <p:spPr>
          <a:xfrm>
            <a:off x="4077072" y="2635842"/>
            <a:ext cx="540160" cy="14128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FDEC1125-FCC0-70C6-3BA2-BD782A6417A6}"/>
              </a:ext>
            </a:extLst>
          </p:cNvPr>
          <p:cNvGrpSpPr/>
          <p:nvPr/>
        </p:nvGrpSpPr>
        <p:grpSpPr>
          <a:xfrm>
            <a:off x="3376404" y="2578633"/>
            <a:ext cx="529898" cy="384399"/>
            <a:chOff x="3386483" y="2296230"/>
            <a:chExt cx="529898" cy="384399"/>
          </a:xfrm>
        </p:grpSpPr>
        <p:sp>
          <p:nvSpPr>
            <p:cNvPr id="42" name="角丸四角形 51">
              <a:extLst>
                <a:ext uri="{FF2B5EF4-FFF2-40B4-BE49-F238E27FC236}">
                  <a16:creationId xmlns:a16="http://schemas.microsoft.com/office/drawing/2014/main" id="{D33AA2BC-FFA6-8C01-1B3D-C47D1F87878F}"/>
                </a:ext>
              </a:extLst>
            </p:cNvPr>
            <p:cNvSpPr/>
            <p:nvPr/>
          </p:nvSpPr>
          <p:spPr>
            <a:xfrm>
              <a:off x="3389249" y="2425451"/>
              <a:ext cx="526675" cy="12922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700" dirty="0">
                  <a:solidFill>
                    <a:schemeClr val="tx1"/>
                  </a:solidFill>
                </a:rPr>
                <a:t>書式</a:t>
              </a:r>
              <a:r>
                <a:rPr lang="en-US" altLang="ja-JP" sz="700" dirty="0">
                  <a:solidFill>
                    <a:schemeClr val="tx1"/>
                  </a:solidFill>
                </a:rPr>
                <a:t>5-2</a:t>
              </a:r>
            </a:p>
          </p:txBody>
        </p:sp>
        <p:sp>
          <p:nvSpPr>
            <p:cNvPr id="43" name="角丸四角形 51">
              <a:extLst>
                <a:ext uri="{FF2B5EF4-FFF2-40B4-BE49-F238E27FC236}">
                  <a16:creationId xmlns:a16="http://schemas.microsoft.com/office/drawing/2014/main" id="{2CE34250-8932-CA67-176E-78509B4CB694}"/>
                </a:ext>
              </a:extLst>
            </p:cNvPr>
            <p:cNvSpPr/>
            <p:nvPr/>
          </p:nvSpPr>
          <p:spPr>
            <a:xfrm>
              <a:off x="3389706" y="2296230"/>
              <a:ext cx="526675" cy="12922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700" dirty="0">
                  <a:solidFill>
                    <a:schemeClr val="tx1"/>
                  </a:solidFill>
                </a:rPr>
                <a:t>受診票</a:t>
              </a:r>
              <a:r>
                <a:rPr lang="en-US" altLang="ja-JP" sz="7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9" name="角丸四角形 51">
              <a:extLst>
                <a:ext uri="{FF2B5EF4-FFF2-40B4-BE49-F238E27FC236}">
                  <a16:creationId xmlns:a16="http://schemas.microsoft.com/office/drawing/2014/main" id="{66CE5A7C-61B1-1E16-067E-71E7C01A2BC7}"/>
                </a:ext>
              </a:extLst>
            </p:cNvPr>
            <p:cNvSpPr/>
            <p:nvPr/>
          </p:nvSpPr>
          <p:spPr>
            <a:xfrm>
              <a:off x="3386483" y="2551408"/>
              <a:ext cx="526675" cy="12922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700" dirty="0">
                  <a:solidFill>
                    <a:schemeClr val="tx1"/>
                  </a:solidFill>
                </a:rPr>
                <a:t>書式</a:t>
              </a:r>
              <a:r>
                <a:rPr lang="en-US" altLang="ja-JP" sz="700" dirty="0">
                  <a:solidFill>
                    <a:schemeClr val="tx1"/>
                  </a:solidFill>
                </a:rPr>
                <a:t>5-3</a:t>
              </a:r>
            </a:p>
          </p:txBody>
        </p: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C63D581-32CE-4928-AE17-A8586F3210AE}"/>
              </a:ext>
            </a:extLst>
          </p:cNvPr>
          <p:cNvSpPr/>
          <p:nvPr/>
        </p:nvSpPr>
        <p:spPr>
          <a:xfrm>
            <a:off x="466977" y="4049945"/>
            <a:ext cx="2259944" cy="2254676"/>
          </a:xfrm>
          <a:prstGeom prst="rect">
            <a:avLst/>
          </a:prstGeom>
          <a:solidFill>
            <a:srgbClr val="E6E0EC">
              <a:alpha val="30196"/>
            </a:srgbClr>
          </a:solidFill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緊急受診の基準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ctr"/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一次検尿・二次検尿にて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①～③のいずれかが該当する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　尿蛋白単独で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＋以上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　肉眼的血尿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　蛋白尿＋尿潜血で、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どちらかが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＋以上</a:t>
            </a:r>
          </a:p>
        </p:txBody>
      </p:sp>
    </p:spTree>
    <p:extLst>
      <p:ext uri="{BB962C8B-B14F-4D97-AF65-F5344CB8AC3E}">
        <p14:creationId xmlns:p14="http://schemas.microsoft.com/office/powerpoint/2010/main" val="80022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3C4CC25-84A0-4F84-8751-CCD05902A33C}"/>
              </a:ext>
            </a:extLst>
          </p:cNvPr>
          <p:cNvSpPr/>
          <p:nvPr/>
        </p:nvSpPr>
        <p:spPr>
          <a:xfrm>
            <a:off x="4293096" y="2153389"/>
            <a:ext cx="420734" cy="1848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2900" y="392286"/>
            <a:ext cx="6172200" cy="412980"/>
          </a:xfrm>
          <a:prstGeom prst="rect">
            <a:avLst/>
          </a:prstGeom>
          <a:noFill/>
        </p:spPr>
        <p:txBody>
          <a:bodyPr wrap="square" lIns="71421" tIns="35710" rIns="71421" bIns="35710" rtlCol="0">
            <a:spAutoFit/>
          </a:bodyPr>
          <a:lstStyle/>
          <a:p>
            <a:pPr algn="ctr"/>
            <a:r>
              <a:rPr lang="ja-JP" altLang="en-US" sz="2215" b="1"/>
              <a:t>資料４：</a:t>
            </a:r>
            <a:r>
              <a:rPr lang="ja-JP" altLang="en-US" sz="2215" b="1" dirty="0"/>
              <a:t>蛋白尿・尿潜血　緊急受診の流れ②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19754" y="4986727"/>
            <a:ext cx="637438" cy="198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92" dirty="0"/>
              <a:t>（情報共有）</a:t>
            </a: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20D6DC24-5FD3-4D5B-87C0-A9B5194605B6}"/>
              </a:ext>
            </a:extLst>
          </p:cNvPr>
          <p:cNvCxnSpPr/>
          <p:nvPr/>
        </p:nvCxnSpPr>
        <p:spPr>
          <a:xfrm>
            <a:off x="4450146" y="8277544"/>
            <a:ext cx="0" cy="214518"/>
          </a:xfrm>
          <a:prstGeom prst="straightConnector1">
            <a:avLst/>
          </a:prstGeom>
          <a:ln w="28575">
            <a:prstDash val="sysDot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E619B84-9A03-438B-B264-9A7CCA03AA83}"/>
              </a:ext>
            </a:extLst>
          </p:cNvPr>
          <p:cNvSpPr/>
          <p:nvPr/>
        </p:nvSpPr>
        <p:spPr>
          <a:xfrm>
            <a:off x="4644109" y="8265368"/>
            <a:ext cx="142663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受診後の受診票の流れ</a:t>
            </a: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131AE91F-0D7F-4081-AF19-99B43D1B0BCB}"/>
              </a:ext>
            </a:extLst>
          </p:cNvPr>
          <p:cNvCxnSpPr>
            <a:cxnSpLocks/>
          </p:cNvCxnSpPr>
          <p:nvPr/>
        </p:nvCxnSpPr>
        <p:spPr>
          <a:xfrm flipV="1">
            <a:off x="4450146" y="7898323"/>
            <a:ext cx="0" cy="24812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51F204A4-470F-4C34-86CB-ADB1C5FD13BD}"/>
              </a:ext>
            </a:extLst>
          </p:cNvPr>
          <p:cNvSpPr/>
          <p:nvPr/>
        </p:nvSpPr>
        <p:spPr>
          <a:xfrm>
            <a:off x="4644109" y="7959660"/>
            <a:ext cx="1130084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受診を勧める流れ</a:t>
            </a:r>
          </a:p>
        </p:txBody>
      </p:sp>
      <p:sp>
        <p:nvSpPr>
          <p:cNvPr id="65" name="角丸四角形 207">
            <a:extLst>
              <a:ext uri="{FF2B5EF4-FFF2-40B4-BE49-F238E27FC236}">
                <a16:creationId xmlns:a16="http://schemas.microsoft.com/office/drawing/2014/main" id="{907E5F43-3E8F-40D0-BFA0-368BF5857333}"/>
              </a:ext>
            </a:extLst>
          </p:cNvPr>
          <p:cNvSpPr/>
          <p:nvPr/>
        </p:nvSpPr>
        <p:spPr>
          <a:xfrm>
            <a:off x="4221088" y="7833320"/>
            <a:ext cx="1860241" cy="1045752"/>
          </a:xfrm>
          <a:prstGeom prst="roundRect">
            <a:avLst>
              <a:gd name="adj" fmla="val 6038"/>
            </a:avLst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endParaRPr lang="ja-JP" altLang="en-US" sz="1108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8D86BC1-E516-4393-8B99-06700E49BC1A}"/>
              </a:ext>
            </a:extLst>
          </p:cNvPr>
          <p:cNvSpPr/>
          <p:nvPr/>
        </p:nvSpPr>
        <p:spPr>
          <a:xfrm>
            <a:off x="4644109" y="8600522"/>
            <a:ext cx="117015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結果報告書の流れ</a:t>
            </a:r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027E151F-4B32-43AA-9B0C-1C53F39B927C}"/>
              </a:ext>
            </a:extLst>
          </p:cNvPr>
          <p:cNvCxnSpPr>
            <a:cxnSpLocks/>
          </p:cNvCxnSpPr>
          <p:nvPr/>
        </p:nvCxnSpPr>
        <p:spPr>
          <a:xfrm flipV="1">
            <a:off x="4450146" y="8593312"/>
            <a:ext cx="0" cy="248120"/>
          </a:xfrm>
          <a:prstGeom prst="straightConnector1">
            <a:avLst/>
          </a:prstGeom>
          <a:ln w="28575"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コネクタ: カギ線 5">
            <a:extLst>
              <a:ext uri="{FF2B5EF4-FFF2-40B4-BE49-F238E27FC236}">
                <a16:creationId xmlns:a16="http://schemas.microsoft.com/office/drawing/2014/main" id="{694D7E83-F84E-4CE7-B42C-93F9D4E4539A}"/>
              </a:ext>
            </a:extLst>
          </p:cNvPr>
          <p:cNvCxnSpPr>
            <a:cxnSpLocks/>
            <a:stCxn id="112" idx="2"/>
            <a:endCxn id="54" idx="1"/>
          </p:cNvCxnSpPr>
          <p:nvPr/>
        </p:nvCxnSpPr>
        <p:spPr>
          <a:xfrm rot="16200000" flipH="1">
            <a:off x="879601" y="2535516"/>
            <a:ext cx="1177882" cy="68394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0AE5668E-8CF1-4861-A3A6-FA891DC71FC8}"/>
              </a:ext>
            </a:extLst>
          </p:cNvPr>
          <p:cNvSpPr/>
          <p:nvPr/>
        </p:nvSpPr>
        <p:spPr>
          <a:xfrm>
            <a:off x="732835" y="2965478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1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F891D6C9-93DB-4737-91C8-B0B97F766803}"/>
              </a:ext>
            </a:extLst>
          </p:cNvPr>
          <p:cNvSpPr/>
          <p:nvPr/>
        </p:nvSpPr>
        <p:spPr>
          <a:xfrm>
            <a:off x="1666885" y="2386669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2</a:t>
            </a:r>
          </a:p>
        </p:txBody>
      </p: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E88E6CFC-B2B1-44FF-876A-A87C2D39AAB8}"/>
              </a:ext>
            </a:extLst>
          </p:cNvPr>
          <p:cNvCxnSpPr>
            <a:cxnSpLocks/>
          </p:cNvCxnSpPr>
          <p:nvPr/>
        </p:nvCxnSpPr>
        <p:spPr>
          <a:xfrm>
            <a:off x="2631922" y="2305707"/>
            <a:ext cx="4990" cy="1045956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B5161241-BDE5-4DF4-8281-C1B4CF5F3D50}"/>
              </a:ext>
            </a:extLst>
          </p:cNvPr>
          <p:cNvCxnSpPr>
            <a:cxnSpLocks/>
          </p:cNvCxnSpPr>
          <p:nvPr/>
        </p:nvCxnSpPr>
        <p:spPr>
          <a:xfrm flipH="1">
            <a:off x="5388291" y="3357499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E4786404-C2E5-4853-89D8-E1DED2D49CAD}"/>
              </a:ext>
            </a:extLst>
          </p:cNvPr>
          <p:cNvCxnSpPr>
            <a:cxnSpLocks/>
          </p:cNvCxnSpPr>
          <p:nvPr/>
        </p:nvCxnSpPr>
        <p:spPr>
          <a:xfrm flipH="1">
            <a:off x="5380543" y="4432347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角丸四角形 48">
            <a:extLst>
              <a:ext uri="{FF2B5EF4-FFF2-40B4-BE49-F238E27FC236}">
                <a16:creationId xmlns:a16="http://schemas.microsoft.com/office/drawing/2014/main" id="{DBE52267-F859-47E1-95E8-199AB708CC17}"/>
              </a:ext>
            </a:extLst>
          </p:cNvPr>
          <p:cNvSpPr/>
          <p:nvPr/>
        </p:nvSpPr>
        <p:spPr>
          <a:xfrm>
            <a:off x="5103026" y="4548387"/>
            <a:ext cx="529763" cy="16579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681E3084-0487-40DD-921C-5B8FFEB1F977}"/>
              </a:ext>
            </a:extLst>
          </p:cNvPr>
          <p:cNvCxnSpPr>
            <a:cxnSpLocks/>
          </p:cNvCxnSpPr>
          <p:nvPr/>
        </p:nvCxnSpPr>
        <p:spPr>
          <a:xfrm flipV="1">
            <a:off x="2028082" y="2306355"/>
            <a:ext cx="0" cy="10511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角丸四角形 26">
            <a:extLst>
              <a:ext uri="{FF2B5EF4-FFF2-40B4-BE49-F238E27FC236}">
                <a16:creationId xmlns:a16="http://schemas.microsoft.com/office/drawing/2014/main" id="{5DFA61AB-D186-4F58-A4E8-C016777227CC}"/>
              </a:ext>
            </a:extLst>
          </p:cNvPr>
          <p:cNvSpPr/>
          <p:nvPr/>
        </p:nvSpPr>
        <p:spPr>
          <a:xfrm>
            <a:off x="1810515" y="3351663"/>
            <a:ext cx="1793588" cy="229533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保護者</a:t>
            </a:r>
          </a:p>
        </p:txBody>
      </p:sp>
      <p:sp>
        <p:nvSpPr>
          <p:cNvPr id="55" name="角丸四角形 30">
            <a:extLst>
              <a:ext uri="{FF2B5EF4-FFF2-40B4-BE49-F238E27FC236}">
                <a16:creationId xmlns:a16="http://schemas.microsoft.com/office/drawing/2014/main" id="{CF27786F-00E2-4C39-B65E-960E7241A49F}"/>
              </a:ext>
            </a:extLst>
          </p:cNvPr>
          <p:cNvSpPr/>
          <p:nvPr/>
        </p:nvSpPr>
        <p:spPr>
          <a:xfrm>
            <a:off x="4697449" y="4194815"/>
            <a:ext cx="139584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sp>
        <p:nvSpPr>
          <p:cNvPr id="59" name="角丸四角形 22">
            <a:extLst>
              <a:ext uri="{FF2B5EF4-FFF2-40B4-BE49-F238E27FC236}">
                <a16:creationId xmlns:a16="http://schemas.microsoft.com/office/drawing/2014/main" id="{D34F615D-0F3D-4709-93AB-31C534ED7FCA}"/>
              </a:ext>
            </a:extLst>
          </p:cNvPr>
          <p:cNvSpPr/>
          <p:nvPr/>
        </p:nvSpPr>
        <p:spPr>
          <a:xfrm>
            <a:off x="3322684" y="5253664"/>
            <a:ext cx="2770612" cy="20982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鳥取県中部医師会学校検尿委員会</a:t>
            </a: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F4400648-2A01-4ED6-B71D-045313F3F53F}"/>
              </a:ext>
            </a:extLst>
          </p:cNvPr>
          <p:cNvSpPr/>
          <p:nvPr/>
        </p:nvSpPr>
        <p:spPr>
          <a:xfrm>
            <a:off x="3429000" y="2990414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3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DC63D581-32CE-4928-AE17-A8586F3210AE}"/>
              </a:ext>
            </a:extLst>
          </p:cNvPr>
          <p:cNvSpPr/>
          <p:nvPr/>
        </p:nvSpPr>
        <p:spPr>
          <a:xfrm>
            <a:off x="536913" y="4708366"/>
            <a:ext cx="2259944" cy="2254676"/>
          </a:xfrm>
          <a:prstGeom prst="rect">
            <a:avLst/>
          </a:prstGeom>
          <a:solidFill>
            <a:srgbClr val="E6E0EC">
              <a:alpha val="30196"/>
            </a:srgbClr>
          </a:solidFill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緊急受診の基準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ctr"/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①～③のいずれかが該当する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　尿蛋白単独で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＋以上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　肉眼的血尿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　蛋白尿＋尿潜血で、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どちらかが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＋以上</a:t>
            </a:r>
          </a:p>
        </p:txBody>
      </p:sp>
      <p:sp>
        <p:nvSpPr>
          <p:cNvPr id="75" name="角丸四角形 45">
            <a:extLst>
              <a:ext uri="{FF2B5EF4-FFF2-40B4-BE49-F238E27FC236}">
                <a16:creationId xmlns:a16="http://schemas.microsoft.com/office/drawing/2014/main" id="{6F30AD20-53F8-4D3D-8A88-DB983A7DEE21}"/>
              </a:ext>
            </a:extLst>
          </p:cNvPr>
          <p:cNvSpPr/>
          <p:nvPr/>
        </p:nvSpPr>
        <p:spPr>
          <a:xfrm>
            <a:off x="2370800" y="2543252"/>
            <a:ext cx="532221" cy="12115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95" name="角丸四角形 45">
            <a:extLst>
              <a:ext uri="{FF2B5EF4-FFF2-40B4-BE49-F238E27FC236}">
                <a16:creationId xmlns:a16="http://schemas.microsoft.com/office/drawing/2014/main" id="{4657CFD8-87EE-4141-BEFD-638B9E6AB9E3}"/>
              </a:ext>
            </a:extLst>
          </p:cNvPr>
          <p:cNvSpPr/>
          <p:nvPr/>
        </p:nvSpPr>
        <p:spPr>
          <a:xfrm>
            <a:off x="5100585" y="4715195"/>
            <a:ext cx="532221" cy="16579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97" name="角丸四角形 20">
            <a:extLst>
              <a:ext uri="{FF2B5EF4-FFF2-40B4-BE49-F238E27FC236}">
                <a16:creationId xmlns:a16="http://schemas.microsoft.com/office/drawing/2014/main" id="{7CA60D2A-FA3F-4B1F-8729-7DBC024B3DEB}"/>
              </a:ext>
            </a:extLst>
          </p:cNvPr>
          <p:cNvSpPr/>
          <p:nvPr/>
        </p:nvSpPr>
        <p:spPr>
          <a:xfrm>
            <a:off x="4205954" y="2073669"/>
            <a:ext cx="2093635" cy="227338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緊急受診指定医療機関</a:t>
            </a:r>
          </a:p>
        </p:txBody>
      </p:sp>
      <p:sp>
        <p:nvSpPr>
          <p:cNvPr id="98" name="山形 140">
            <a:extLst>
              <a:ext uri="{FF2B5EF4-FFF2-40B4-BE49-F238E27FC236}">
                <a16:creationId xmlns:a16="http://schemas.microsoft.com/office/drawing/2014/main" id="{DDEEB4CB-ED2C-4634-97D9-885A2EB91F88}"/>
              </a:ext>
            </a:extLst>
          </p:cNvPr>
          <p:cNvSpPr/>
          <p:nvPr/>
        </p:nvSpPr>
        <p:spPr>
          <a:xfrm>
            <a:off x="1844823" y="1587454"/>
            <a:ext cx="2459587" cy="387973"/>
          </a:xfrm>
          <a:prstGeom prst="chevron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三次検診</a:t>
            </a:r>
          </a:p>
        </p:txBody>
      </p:sp>
      <p:sp>
        <p:nvSpPr>
          <p:cNvPr id="99" name="山形 141">
            <a:extLst>
              <a:ext uri="{FF2B5EF4-FFF2-40B4-BE49-F238E27FC236}">
                <a16:creationId xmlns:a16="http://schemas.microsoft.com/office/drawing/2014/main" id="{C2E3A2E2-A9F9-4832-A7F0-0C98447B6CFD}"/>
              </a:ext>
            </a:extLst>
          </p:cNvPr>
          <p:cNvSpPr/>
          <p:nvPr/>
        </p:nvSpPr>
        <p:spPr>
          <a:xfrm>
            <a:off x="4243243" y="1587454"/>
            <a:ext cx="2056346" cy="387973"/>
          </a:xfrm>
          <a:prstGeom prst="chevron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緊急受診</a:t>
            </a:r>
          </a:p>
        </p:txBody>
      </p:sp>
      <p:sp>
        <p:nvSpPr>
          <p:cNvPr id="100" name="ホームベース 138">
            <a:extLst>
              <a:ext uri="{FF2B5EF4-FFF2-40B4-BE49-F238E27FC236}">
                <a16:creationId xmlns:a16="http://schemas.microsoft.com/office/drawing/2014/main" id="{867A575B-E94D-4652-8CE5-4F706BCC205A}"/>
              </a:ext>
            </a:extLst>
          </p:cNvPr>
          <p:cNvSpPr/>
          <p:nvPr/>
        </p:nvSpPr>
        <p:spPr>
          <a:xfrm>
            <a:off x="548680" y="1583573"/>
            <a:ext cx="579716" cy="391853"/>
          </a:xfrm>
          <a:prstGeom prst="homePlat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一次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sp>
        <p:nvSpPr>
          <p:cNvPr id="111" name="山形 139">
            <a:extLst>
              <a:ext uri="{FF2B5EF4-FFF2-40B4-BE49-F238E27FC236}">
                <a16:creationId xmlns:a16="http://schemas.microsoft.com/office/drawing/2014/main" id="{D4AC3037-4036-4FDA-80F6-F7BC38CDDD03}"/>
              </a:ext>
            </a:extLst>
          </p:cNvPr>
          <p:cNvSpPr/>
          <p:nvPr/>
        </p:nvSpPr>
        <p:spPr>
          <a:xfrm>
            <a:off x="1064135" y="1587454"/>
            <a:ext cx="836951" cy="387973"/>
          </a:xfrm>
          <a:prstGeom prst="chevron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二次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sp>
        <p:nvSpPr>
          <p:cNvPr id="112" name="角丸四角形 166">
            <a:extLst>
              <a:ext uri="{FF2B5EF4-FFF2-40B4-BE49-F238E27FC236}">
                <a16:creationId xmlns:a16="http://schemas.microsoft.com/office/drawing/2014/main" id="{43F0E5AA-5D9D-40CD-BA5A-E0BCA99E922A}"/>
              </a:ext>
            </a:extLst>
          </p:cNvPr>
          <p:cNvSpPr/>
          <p:nvPr/>
        </p:nvSpPr>
        <p:spPr>
          <a:xfrm>
            <a:off x="542406" y="2077791"/>
            <a:ext cx="116832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sp>
        <p:nvSpPr>
          <p:cNvPr id="113" name="角丸四角形 19">
            <a:extLst>
              <a:ext uri="{FF2B5EF4-FFF2-40B4-BE49-F238E27FC236}">
                <a16:creationId xmlns:a16="http://schemas.microsoft.com/office/drawing/2014/main" id="{D59B340A-37B6-4F42-90D2-92D8ED1458AB}"/>
              </a:ext>
            </a:extLst>
          </p:cNvPr>
          <p:cNvSpPr/>
          <p:nvPr/>
        </p:nvSpPr>
        <p:spPr>
          <a:xfrm>
            <a:off x="1820151" y="2081222"/>
            <a:ext cx="2279399" cy="21075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三次指定医療機関</a:t>
            </a:r>
          </a:p>
        </p:txBody>
      </p:sp>
      <p:cxnSp>
        <p:nvCxnSpPr>
          <p:cNvPr id="4" name="コネクタ: カギ線 3">
            <a:extLst>
              <a:ext uri="{FF2B5EF4-FFF2-40B4-BE49-F238E27FC236}">
                <a16:creationId xmlns:a16="http://schemas.microsoft.com/office/drawing/2014/main" id="{62BEA35A-20B0-4DCD-BEF3-FF906041D0AC}"/>
              </a:ext>
            </a:extLst>
          </p:cNvPr>
          <p:cNvCxnSpPr>
            <a:cxnSpLocks/>
            <a:stCxn id="33" idx="2"/>
            <a:endCxn id="11" idx="2"/>
          </p:cNvCxnSpPr>
          <p:nvPr/>
        </p:nvCxnSpPr>
        <p:spPr>
          <a:xfrm rot="16200000" flipH="1">
            <a:off x="3875568" y="1710389"/>
            <a:ext cx="27892" cy="1227897"/>
          </a:xfrm>
          <a:prstGeom prst="bentConnector3">
            <a:avLst>
              <a:gd name="adj1" fmla="val 41638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8EDCE418-A856-45B0-87DA-9C8DC85B34E1}"/>
              </a:ext>
            </a:extLst>
          </p:cNvPr>
          <p:cNvSpPr/>
          <p:nvPr/>
        </p:nvSpPr>
        <p:spPr>
          <a:xfrm>
            <a:off x="930231" y="7865842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1</a:t>
            </a: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7A229B38-2181-499E-BB32-23F09C03494B}"/>
              </a:ext>
            </a:extLst>
          </p:cNvPr>
          <p:cNvSpPr/>
          <p:nvPr/>
        </p:nvSpPr>
        <p:spPr>
          <a:xfrm>
            <a:off x="930231" y="8173746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2</a:t>
            </a: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6C5C7776-3F0B-49AE-BEE9-4EB56ABD38F0}"/>
              </a:ext>
            </a:extLst>
          </p:cNvPr>
          <p:cNvSpPr/>
          <p:nvPr/>
        </p:nvSpPr>
        <p:spPr>
          <a:xfrm>
            <a:off x="930231" y="8490640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3</a:t>
            </a: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25EC1A5C-CCB7-4B91-B52C-8A249B8819B7}"/>
              </a:ext>
            </a:extLst>
          </p:cNvPr>
          <p:cNvSpPr txBox="1"/>
          <p:nvPr/>
        </p:nvSpPr>
        <p:spPr>
          <a:xfrm>
            <a:off x="1216856" y="7861995"/>
            <a:ext cx="186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三</a:t>
            </a:r>
            <a:r>
              <a:rPr kumimoji="1" lang="ja-JP" altLang="en-US" sz="1050" dirty="0"/>
              <a:t>次検診対象者への案内</a:t>
            </a: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8DE8E0D4-6D60-472D-A56A-30D7460A3D20}"/>
              </a:ext>
            </a:extLst>
          </p:cNvPr>
          <p:cNvSpPr txBox="1"/>
          <p:nvPr/>
        </p:nvSpPr>
        <p:spPr>
          <a:xfrm>
            <a:off x="1216856" y="8169899"/>
            <a:ext cx="186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三</a:t>
            </a:r>
            <a:r>
              <a:rPr kumimoji="1" lang="ja-JP" altLang="en-US" sz="1050" dirty="0"/>
              <a:t>次検診への受診</a:t>
            </a: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09D710DF-6045-4BB8-A3B4-F976BA352652}"/>
              </a:ext>
            </a:extLst>
          </p:cNvPr>
          <p:cNvSpPr/>
          <p:nvPr/>
        </p:nvSpPr>
        <p:spPr>
          <a:xfrm>
            <a:off x="930231" y="8821818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4</a:t>
            </a: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AF212420-97CD-4B8E-B11C-110FF6C693F3}"/>
              </a:ext>
            </a:extLst>
          </p:cNvPr>
          <p:cNvSpPr txBox="1"/>
          <p:nvPr/>
        </p:nvSpPr>
        <p:spPr>
          <a:xfrm>
            <a:off x="1216856" y="8867854"/>
            <a:ext cx="21058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学校検尿委員会にて情報共有</a:t>
            </a: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72AFEDBF-C0E3-48C3-AA0B-F1CECB54AF53}"/>
              </a:ext>
            </a:extLst>
          </p:cNvPr>
          <p:cNvSpPr txBox="1"/>
          <p:nvPr/>
        </p:nvSpPr>
        <p:spPr>
          <a:xfrm>
            <a:off x="1207908" y="8445238"/>
            <a:ext cx="29890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緊急受診</a:t>
            </a:r>
            <a:endParaRPr kumimoji="1" lang="en-US" altLang="ja-JP" sz="1050" dirty="0"/>
          </a:p>
          <a:p>
            <a:r>
              <a:rPr kumimoji="1" lang="ja-JP" altLang="en-US" sz="1050" dirty="0"/>
              <a:t>（指定医療機関から直接、指定医療機関に紹介）</a:t>
            </a:r>
          </a:p>
        </p:txBody>
      </p:sp>
      <p:sp>
        <p:nvSpPr>
          <p:cNvPr id="122" name="角丸四角形 26">
            <a:extLst>
              <a:ext uri="{FF2B5EF4-FFF2-40B4-BE49-F238E27FC236}">
                <a16:creationId xmlns:a16="http://schemas.microsoft.com/office/drawing/2014/main" id="{A77D824D-36CD-4FEC-A6FE-3246F219B2F4}"/>
              </a:ext>
            </a:extLst>
          </p:cNvPr>
          <p:cNvSpPr/>
          <p:nvPr/>
        </p:nvSpPr>
        <p:spPr>
          <a:xfrm>
            <a:off x="4697449" y="3138721"/>
            <a:ext cx="139584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保護者</a:t>
            </a: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FF0BF329-F039-4978-A240-97ACC0375405}"/>
              </a:ext>
            </a:extLst>
          </p:cNvPr>
          <p:cNvSpPr txBox="1"/>
          <p:nvPr/>
        </p:nvSpPr>
        <p:spPr>
          <a:xfrm>
            <a:off x="342900" y="788574"/>
            <a:ext cx="617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（</a:t>
            </a:r>
            <a:r>
              <a:rPr lang="ja-JP" altLang="en-US" sz="1400" dirty="0"/>
              <a:t>三次検診</a:t>
            </a:r>
            <a:r>
              <a:rPr kumimoji="1" lang="ja-JP" altLang="en-US" sz="1400" dirty="0"/>
              <a:t>で緊急受診の基準に該当した場合）</a:t>
            </a:r>
          </a:p>
        </p:txBody>
      </p:sp>
      <p:cxnSp>
        <p:nvCxnSpPr>
          <p:cNvPr id="125" name="直線矢印コネクタ 124">
            <a:extLst>
              <a:ext uri="{FF2B5EF4-FFF2-40B4-BE49-F238E27FC236}">
                <a16:creationId xmlns:a16="http://schemas.microsoft.com/office/drawing/2014/main" id="{2ACCEF3E-9E78-48D3-BE76-BE5FBF3A7841}"/>
              </a:ext>
            </a:extLst>
          </p:cNvPr>
          <p:cNvCxnSpPr>
            <a:cxnSpLocks/>
          </p:cNvCxnSpPr>
          <p:nvPr/>
        </p:nvCxnSpPr>
        <p:spPr>
          <a:xfrm flipH="1">
            <a:off x="5388295" y="2305852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7" name="角丸四角形 51">
            <a:extLst>
              <a:ext uri="{FF2B5EF4-FFF2-40B4-BE49-F238E27FC236}">
                <a16:creationId xmlns:a16="http://schemas.microsoft.com/office/drawing/2014/main" id="{6D8F8E9D-EEC3-4822-BD8A-74252121591D}"/>
              </a:ext>
            </a:extLst>
          </p:cNvPr>
          <p:cNvSpPr/>
          <p:nvPr/>
        </p:nvSpPr>
        <p:spPr>
          <a:xfrm>
            <a:off x="5115334" y="3571942"/>
            <a:ext cx="545914" cy="14835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128" name="角丸四角形 51">
            <a:extLst>
              <a:ext uri="{FF2B5EF4-FFF2-40B4-BE49-F238E27FC236}">
                <a16:creationId xmlns:a16="http://schemas.microsoft.com/office/drawing/2014/main" id="{008AD5A5-BD96-4A91-AD77-778AF408F601}"/>
              </a:ext>
            </a:extLst>
          </p:cNvPr>
          <p:cNvSpPr/>
          <p:nvPr/>
        </p:nvSpPr>
        <p:spPr>
          <a:xfrm>
            <a:off x="5115343" y="2492088"/>
            <a:ext cx="545905" cy="1399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08F0E323-B41B-411A-B288-A6693F05B94E}"/>
              </a:ext>
            </a:extLst>
          </p:cNvPr>
          <p:cNvSpPr/>
          <p:nvPr/>
        </p:nvSpPr>
        <p:spPr>
          <a:xfrm>
            <a:off x="4615932" y="4646433"/>
            <a:ext cx="266420" cy="28405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4</a:t>
            </a:r>
          </a:p>
        </p:txBody>
      </p:sp>
      <p:sp>
        <p:nvSpPr>
          <p:cNvPr id="7" name="角丸四角形 45">
            <a:extLst>
              <a:ext uri="{FF2B5EF4-FFF2-40B4-BE49-F238E27FC236}">
                <a16:creationId xmlns:a16="http://schemas.microsoft.com/office/drawing/2014/main" id="{360501C6-9176-3943-2656-5FDC8997433C}"/>
              </a:ext>
            </a:extLst>
          </p:cNvPr>
          <p:cNvSpPr/>
          <p:nvPr/>
        </p:nvSpPr>
        <p:spPr>
          <a:xfrm>
            <a:off x="4190939" y="2528695"/>
            <a:ext cx="525317" cy="39750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紹介状</a:t>
            </a:r>
            <a:endParaRPr lang="en-US" altLang="ja-JP" sz="600" dirty="0">
              <a:solidFill>
                <a:schemeClr val="tx1"/>
              </a:solidFill>
            </a:endParaRPr>
          </a:p>
          <a:p>
            <a:pPr algn="ctr"/>
            <a:r>
              <a:rPr lang="en-US" altLang="ja-JP" sz="600" dirty="0">
                <a:solidFill>
                  <a:schemeClr val="tx1"/>
                </a:solidFill>
              </a:rPr>
              <a:t>(</a:t>
            </a:r>
            <a:r>
              <a:rPr lang="ja-JP" altLang="en-US" sz="600" dirty="0">
                <a:solidFill>
                  <a:schemeClr val="tx1"/>
                </a:solidFill>
              </a:rPr>
              <a:t>医院独自による）</a:t>
            </a:r>
          </a:p>
        </p:txBody>
      </p:sp>
      <p:sp>
        <p:nvSpPr>
          <p:cNvPr id="9" name="角丸四角形 45">
            <a:extLst>
              <a:ext uri="{FF2B5EF4-FFF2-40B4-BE49-F238E27FC236}">
                <a16:creationId xmlns:a16="http://schemas.microsoft.com/office/drawing/2014/main" id="{8B6C4F34-073F-C7C7-85FB-840401693334}"/>
              </a:ext>
            </a:extLst>
          </p:cNvPr>
          <p:cNvSpPr/>
          <p:nvPr/>
        </p:nvSpPr>
        <p:spPr>
          <a:xfrm>
            <a:off x="4191346" y="2933430"/>
            <a:ext cx="519921" cy="16765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2E35EECC-677F-C7E4-70FF-8EEFE6BA8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1100">
                <a:latin typeface="Century" panose="02040604050505020304" pitchFamily="18" charset="0"/>
              </a:rPr>
              <a:t>29</a:t>
            </a:r>
            <a:endParaRPr kumimoji="1" lang="ja-JP" altLang="en-US" sz="1100" dirty="0">
              <a:latin typeface="Century" panose="02040604050505020304" pitchFamily="18" charset="0"/>
            </a:endParaRPr>
          </a:p>
        </p:txBody>
      </p:sp>
      <p:sp>
        <p:nvSpPr>
          <p:cNvPr id="8" name="角丸四角形 51">
            <a:extLst>
              <a:ext uri="{FF2B5EF4-FFF2-40B4-BE49-F238E27FC236}">
                <a16:creationId xmlns:a16="http://schemas.microsoft.com/office/drawing/2014/main" id="{083F2E0C-8580-7F00-1315-3DDB0E621E3D}"/>
              </a:ext>
            </a:extLst>
          </p:cNvPr>
          <p:cNvSpPr/>
          <p:nvPr/>
        </p:nvSpPr>
        <p:spPr>
          <a:xfrm>
            <a:off x="476673" y="3585738"/>
            <a:ext cx="1311219" cy="60580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書式</a:t>
            </a:r>
            <a:r>
              <a:rPr lang="en-US" altLang="ja-JP" sz="700" dirty="0">
                <a:solidFill>
                  <a:schemeClr val="tx1"/>
                </a:solidFill>
              </a:rPr>
              <a:t>2-1,2-2,</a:t>
            </a:r>
          </a:p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1,</a:t>
            </a:r>
          </a:p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採尿容器２つ</a:t>
            </a:r>
            <a:r>
              <a:rPr lang="en-US" altLang="ja-JP" sz="700" dirty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学校検尿協力医療機関名簿</a:t>
            </a:r>
            <a:endParaRPr lang="en-US" altLang="ja-JP" sz="727" dirty="0">
              <a:solidFill>
                <a:schemeClr val="tx1"/>
              </a:solidFill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5F5FD9F-7EF9-DE9E-F8CC-498A7C8D0243}"/>
              </a:ext>
            </a:extLst>
          </p:cNvPr>
          <p:cNvGrpSpPr/>
          <p:nvPr/>
        </p:nvGrpSpPr>
        <p:grpSpPr>
          <a:xfrm>
            <a:off x="1759428" y="2850011"/>
            <a:ext cx="526676" cy="259134"/>
            <a:chOff x="1720265" y="2393117"/>
            <a:chExt cx="526676" cy="259134"/>
          </a:xfrm>
        </p:grpSpPr>
        <p:sp>
          <p:nvSpPr>
            <p:cNvPr id="17" name="角丸四角形 51">
              <a:extLst>
                <a:ext uri="{FF2B5EF4-FFF2-40B4-BE49-F238E27FC236}">
                  <a16:creationId xmlns:a16="http://schemas.microsoft.com/office/drawing/2014/main" id="{BF7A6CB2-514D-86F0-B5FF-71FC6A0FC731}"/>
                </a:ext>
              </a:extLst>
            </p:cNvPr>
            <p:cNvSpPr/>
            <p:nvPr/>
          </p:nvSpPr>
          <p:spPr>
            <a:xfrm>
              <a:off x="1720266" y="2523030"/>
              <a:ext cx="526675" cy="12922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700" dirty="0">
                  <a:solidFill>
                    <a:schemeClr val="tx1"/>
                  </a:solidFill>
                </a:rPr>
                <a:t>書式</a:t>
              </a:r>
              <a:r>
                <a:rPr lang="en-US" altLang="ja-JP" sz="700" dirty="0">
                  <a:solidFill>
                    <a:schemeClr val="tx1"/>
                  </a:solidFill>
                </a:rPr>
                <a:t>2-2</a:t>
              </a:r>
            </a:p>
          </p:txBody>
        </p:sp>
        <p:sp>
          <p:nvSpPr>
            <p:cNvPr id="18" name="角丸四角形 51">
              <a:extLst>
                <a:ext uri="{FF2B5EF4-FFF2-40B4-BE49-F238E27FC236}">
                  <a16:creationId xmlns:a16="http://schemas.microsoft.com/office/drawing/2014/main" id="{91894ABC-3BAF-B038-07D8-913EFFC42ACC}"/>
                </a:ext>
              </a:extLst>
            </p:cNvPr>
            <p:cNvSpPr/>
            <p:nvPr/>
          </p:nvSpPr>
          <p:spPr>
            <a:xfrm>
              <a:off x="1720265" y="2393117"/>
              <a:ext cx="526675" cy="12922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700" dirty="0">
                  <a:solidFill>
                    <a:schemeClr val="tx1"/>
                  </a:solidFill>
                </a:rPr>
                <a:t>受診票</a:t>
              </a:r>
              <a:r>
                <a:rPr lang="en-US" altLang="ja-JP" sz="7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167B1ED7-6D71-5F4E-DF5F-80AAE49ADD15}"/>
              </a:ext>
            </a:extLst>
          </p:cNvPr>
          <p:cNvSpPr/>
          <p:nvPr/>
        </p:nvSpPr>
        <p:spPr>
          <a:xfrm>
            <a:off x="3065199" y="2125497"/>
            <a:ext cx="420734" cy="1848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292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681</Words>
  <Application>Microsoft Office PowerPoint</Application>
  <PresentationFormat>A4 210 x 297 mm</PresentationFormat>
  <Paragraphs>208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HG丸ｺﾞｼｯｸM-PRO</vt:lpstr>
      <vt:lpstr>ＭＳ Ｐゴシック</vt:lpstr>
      <vt:lpstr>Arial</vt:lpstr>
      <vt:lpstr>Calibri</vt:lpstr>
      <vt:lpstr>Century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cishi</cp:lastModifiedBy>
  <cp:revision>19</cp:revision>
  <dcterms:modified xsi:type="dcterms:W3CDTF">2025-03-19T00:57:39Z</dcterms:modified>
</cp:coreProperties>
</file>